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9" r:id="rId2"/>
    <p:sldId id="256" r:id="rId3"/>
    <p:sldId id="260" r:id="rId4"/>
    <p:sldId id="261" r:id="rId5"/>
    <p:sldId id="262" r:id="rId6"/>
    <p:sldId id="274" r:id="rId7"/>
    <p:sldId id="263" r:id="rId8"/>
    <p:sldId id="264" r:id="rId9"/>
    <p:sldId id="265" r:id="rId10"/>
    <p:sldId id="266" r:id="rId11"/>
    <p:sldId id="267" r:id="rId12"/>
    <p:sldId id="268" r:id="rId13"/>
    <p:sldId id="269" r:id="rId14"/>
    <p:sldId id="270" r:id="rId15"/>
    <p:sldId id="271" r:id="rId16"/>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930" y="-4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1" cy="468630"/>
          </a:xfrm>
          <a:prstGeom prst="rect">
            <a:avLst/>
          </a:prstGeom>
        </p:spPr>
        <p:txBody>
          <a:bodyPr vert="horz" lIns="94036" tIns="47019" rIns="94036" bIns="47019" rtlCol="0"/>
          <a:lstStyle>
            <a:lvl1pPr algn="l">
              <a:defRPr sz="1200"/>
            </a:lvl1pPr>
          </a:lstStyle>
          <a:p>
            <a:endParaRPr lang="en-US"/>
          </a:p>
        </p:txBody>
      </p:sp>
      <p:sp>
        <p:nvSpPr>
          <p:cNvPr id="3" name="Date Placeholder 2"/>
          <p:cNvSpPr>
            <a:spLocks noGrp="1"/>
          </p:cNvSpPr>
          <p:nvPr>
            <p:ph type="dt" sz="quarter" idx="1"/>
          </p:nvPr>
        </p:nvSpPr>
        <p:spPr>
          <a:xfrm>
            <a:off x="4014100" y="0"/>
            <a:ext cx="3070861" cy="468630"/>
          </a:xfrm>
          <a:prstGeom prst="rect">
            <a:avLst/>
          </a:prstGeom>
        </p:spPr>
        <p:txBody>
          <a:bodyPr vert="horz" lIns="94036" tIns="47019" rIns="94036" bIns="47019" rtlCol="0"/>
          <a:lstStyle>
            <a:lvl1pPr algn="r">
              <a:defRPr sz="1200"/>
            </a:lvl1pPr>
          </a:lstStyle>
          <a:p>
            <a:fld id="{48FF38D0-3651-4F74-9ABB-3B2A27DF2B8D}" type="datetimeFigureOut">
              <a:rPr lang="en-US" smtClean="0"/>
              <a:t>7/20/2019</a:t>
            </a:fld>
            <a:endParaRPr lang="en-US"/>
          </a:p>
        </p:txBody>
      </p:sp>
      <p:sp>
        <p:nvSpPr>
          <p:cNvPr id="4" name="Footer Placeholder 3"/>
          <p:cNvSpPr>
            <a:spLocks noGrp="1"/>
          </p:cNvSpPr>
          <p:nvPr>
            <p:ph type="ftr" sz="quarter" idx="2"/>
          </p:nvPr>
        </p:nvSpPr>
        <p:spPr>
          <a:xfrm>
            <a:off x="0" y="8902343"/>
            <a:ext cx="3070861" cy="468630"/>
          </a:xfrm>
          <a:prstGeom prst="rect">
            <a:avLst/>
          </a:prstGeom>
        </p:spPr>
        <p:txBody>
          <a:bodyPr vert="horz" lIns="94036" tIns="47019" rIns="94036" bIns="47019"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902343"/>
            <a:ext cx="3070861" cy="468630"/>
          </a:xfrm>
          <a:prstGeom prst="rect">
            <a:avLst/>
          </a:prstGeom>
        </p:spPr>
        <p:txBody>
          <a:bodyPr vert="horz" lIns="94036" tIns="47019" rIns="94036" bIns="47019" rtlCol="0" anchor="b"/>
          <a:lstStyle>
            <a:lvl1pPr algn="r">
              <a:defRPr sz="1200"/>
            </a:lvl1pPr>
          </a:lstStyle>
          <a:p>
            <a:fld id="{8BC790A7-01CB-40BA-8AB4-2698762C75F0}" type="slidenum">
              <a:rPr lang="en-US" smtClean="0"/>
              <a:t>‹#›</a:t>
            </a:fld>
            <a:endParaRPr lang="en-US"/>
          </a:p>
        </p:txBody>
      </p:sp>
    </p:spTree>
    <p:extLst>
      <p:ext uri="{BB962C8B-B14F-4D97-AF65-F5344CB8AC3E}">
        <p14:creationId xmlns:p14="http://schemas.microsoft.com/office/powerpoint/2010/main" val="5397671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D90DE68-A92E-4C14-8A80-5041358C12F2}" type="datetimeFigureOut">
              <a:rPr lang="en-US" smtClean="0"/>
              <a:t>7/20/2019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BD8E960-BF76-4F32-A667-CC0BBD3E318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90DE68-A92E-4C14-8A80-5041358C12F2}"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8E960-BF76-4F32-A667-CC0BBD3E318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90DE68-A92E-4C14-8A80-5041358C12F2}"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8E960-BF76-4F32-A667-CC0BBD3E318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90DE68-A92E-4C14-8A80-5041358C12F2}"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8E960-BF76-4F32-A667-CC0BBD3E318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90DE68-A92E-4C14-8A80-5041358C12F2}"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8E960-BF76-4F32-A667-CC0BBD3E318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90DE68-A92E-4C14-8A80-5041358C12F2}"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8E960-BF76-4F32-A667-CC0BBD3E318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D90DE68-A92E-4C14-8A80-5041358C12F2}" type="datetimeFigureOut">
              <a:rPr lang="en-US" smtClean="0"/>
              <a:t>7/20/2019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D8E960-BF76-4F32-A667-CC0BBD3E318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90DE68-A92E-4C14-8A80-5041358C12F2}" type="datetimeFigureOut">
              <a:rPr lang="en-US" smtClean="0"/>
              <a:t>7/20/2019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D8E960-BF76-4F32-A667-CC0BBD3E318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90DE68-A92E-4C14-8A80-5041358C12F2}" type="datetimeFigureOut">
              <a:rPr lang="en-US" smtClean="0"/>
              <a:t>7/20/2019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D8E960-BF76-4F32-A667-CC0BBD3E318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90DE68-A92E-4C14-8A80-5041358C12F2}"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8E960-BF76-4F32-A667-CC0BBD3E318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90DE68-A92E-4C14-8A80-5041358C12F2}"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BD8E960-BF76-4F32-A667-CC0BBD3E318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90DE68-A92E-4C14-8A80-5041358C12F2}" type="datetimeFigureOut">
              <a:rPr lang="en-US" smtClean="0"/>
              <a:t>7/20/2019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D8E960-BF76-4F32-A667-CC0BBD3E318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effectLst/>
              </a:rPr>
              <a:t>HOW TO RELATE TO UNBELIEVERS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56575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924800" cy="1143000"/>
          </a:xfrm>
        </p:spPr>
        <p:txBody>
          <a:bodyPr>
            <a:normAutofit/>
          </a:bodyPr>
          <a:lstStyle/>
          <a:p>
            <a:pPr algn="ctr"/>
            <a:r>
              <a:rPr lang="en-US" sz="5400" dirty="0" smtClean="0">
                <a:effectLst/>
              </a:rPr>
              <a:t>Plagued</a:t>
            </a:r>
            <a:endParaRPr lang="en-US" sz="5400" dirty="0">
              <a:effectLst/>
            </a:endParaRPr>
          </a:p>
        </p:txBody>
      </p:sp>
      <p:sp>
        <p:nvSpPr>
          <p:cNvPr id="3" name="Subtitle 2"/>
          <p:cNvSpPr>
            <a:spLocks noGrp="1"/>
          </p:cNvSpPr>
          <p:nvPr>
            <p:ph type="subTitle" idx="1"/>
          </p:nvPr>
        </p:nvSpPr>
        <p:spPr>
          <a:xfrm>
            <a:off x="381000" y="2133600"/>
            <a:ext cx="8229600" cy="4495800"/>
          </a:xfrm>
        </p:spPr>
        <p:txBody>
          <a:bodyPr>
            <a:normAutofit fontScale="77500" lnSpcReduction="20000"/>
          </a:bodyPr>
          <a:lstStyle/>
          <a:p>
            <a:pPr algn="l"/>
            <a:r>
              <a:rPr lang="en-US" baseline="30000" dirty="0"/>
              <a:t>  </a:t>
            </a:r>
            <a:r>
              <a:rPr lang="en-US" dirty="0"/>
              <a:t>Characteristics - 	</a:t>
            </a:r>
            <a:r>
              <a:rPr lang="en-US" dirty="0" smtClean="0"/>
              <a:t>oppressed </a:t>
            </a:r>
            <a:r>
              <a:rPr lang="en-US" dirty="0"/>
              <a:t>or distressed by personal problems</a:t>
            </a:r>
          </a:p>
          <a:p>
            <a:pPr algn="l"/>
            <a:r>
              <a:rPr lang="en-US" dirty="0"/>
              <a:t> </a:t>
            </a:r>
          </a:p>
          <a:p>
            <a:pPr algn="l"/>
            <a:r>
              <a:rPr lang="en-US" dirty="0"/>
              <a:t>Problem - 		preoccupied with pain</a:t>
            </a:r>
          </a:p>
          <a:p>
            <a:pPr algn="l"/>
            <a:r>
              <a:rPr lang="en-US" dirty="0"/>
              <a:t> </a:t>
            </a:r>
          </a:p>
          <a:p>
            <a:pPr algn="l"/>
            <a:r>
              <a:rPr lang="en-US" dirty="0"/>
              <a:t>Approach - 		cultivate with love </a:t>
            </a:r>
            <a:endParaRPr lang="en-US" dirty="0" smtClean="0"/>
          </a:p>
          <a:p>
            <a:pPr algn="l"/>
            <a:endParaRPr lang="en-US" dirty="0"/>
          </a:p>
          <a:p>
            <a:pPr algn="l"/>
            <a:r>
              <a:rPr lang="en-US" dirty="0"/>
              <a:t>Listen, Listen, </a:t>
            </a:r>
            <a:r>
              <a:rPr lang="en-US" dirty="0" smtClean="0"/>
              <a:t>Listen empathize </a:t>
            </a:r>
            <a:r>
              <a:rPr lang="en-US" dirty="0"/>
              <a:t>– don’t </a:t>
            </a:r>
            <a:r>
              <a:rPr lang="en-US" dirty="0" smtClean="0"/>
              <a:t>pity - communicate </a:t>
            </a:r>
            <a:r>
              <a:rPr lang="en-US" dirty="0"/>
              <a:t>love – present </a:t>
            </a:r>
            <a:r>
              <a:rPr lang="en-US" dirty="0" smtClean="0"/>
              <a:t>gospel 2 </a:t>
            </a:r>
            <a:r>
              <a:rPr lang="en-US" dirty="0"/>
              <a:t>Corinthians 1:3-6</a:t>
            </a:r>
          </a:p>
          <a:p>
            <a:pPr algn="l"/>
            <a:r>
              <a:rPr lang="en-US" dirty="0"/>
              <a:t> </a:t>
            </a:r>
          </a:p>
          <a:p>
            <a:pPr algn="l"/>
            <a:r>
              <a:rPr lang="en-US" dirty="0"/>
              <a:t>Example - 	</a:t>
            </a:r>
            <a:r>
              <a:rPr lang="en-US" dirty="0" smtClean="0"/>
              <a:t>John </a:t>
            </a:r>
            <a:r>
              <a:rPr lang="en-US" dirty="0"/>
              <a:t>4  she had a problem with relations – men did not satisfy</a:t>
            </a:r>
          </a:p>
          <a:p>
            <a:pPr algn="l"/>
            <a:r>
              <a:rPr lang="en-US" dirty="0"/>
              <a:t> </a:t>
            </a:r>
          </a:p>
          <a:p>
            <a:pPr algn="l"/>
            <a:r>
              <a:rPr lang="en-US" dirty="0"/>
              <a:t>Advise - 		Go slow, don’t fake it, be genuine</a:t>
            </a:r>
          </a:p>
          <a:p>
            <a:pPr algn="l"/>
            <a:r>
              <a:rPr lang="en-US" dirty="0"/>
              <a:t> </a:t>
            </a:r>
          </a:p>
          <a:p>
            <a:pPr algn="l"/>
            <a:endParaRPr lang="en-US" dirty="0"/>
          </a:p>
          <a:p>
            <a:pPr algn="l"/>
            <a:endParaRPr lang="en-US" dirty="0"/>
          </a:p>
          <a:p>
            <a:pPr algn="l"/>
            <a:endParaRPr lang="en-US" dirty="0"/>
          </a:p>
        </p:txBody>
      </p:sp>
    </p:spTree>
    <p:extLst>
      <p:ext uri="{BB962C8B-B14F-4D97-AF65-F5344CB8AC3E}">
        <p14:creationId xmlns:p14="http://schemas.microsoft.com/office/powerpoint/2010/main" val="965383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924800" cy="1143000"/>
          </a:xfrm>
        </p:spPr>
        <p:txBody>
          <a:bodyPr>
            <a:normAutofit/>
          </a:bodyPr>
          <a:lstStyle/>
          <a:p>
            <a:pPr algn="ctr"/>
            <a:r>
              <a:rPr lang="en-US" sz="5400" dirty="0" smtClean="0">
                <a:effectLst/>
              </a:rPr>
              <a:t>Plagued - continued</a:t>
            </a:r>
            <a:endParaRPr lang="en-US" sz="5400" dirty="0">
              <a:effectLst/>
            </a:endParaRPr>
          </a:p>
        </p:txBody>
      </p:sp>
      <p:sp>
        <p:nvSpPr>
          <p:cNvPr id="3" name="Subtitle 2"/>
          <p:cNvSpPr>
            <a:spLocks noGrp="1"/>
          </p:cNvSpPr>
          <p:nvPr>
            <p:ph type="subTitle" idx="1"/>
          </p:nvPr>
        </p:nvSpPr>
        <p:spPr>
          <a:xfrm>
            <a:off x="457200" y="2133600"/>
            <a:ext cx="8077200" cy="3400864"/>
          </a:xfrm>
        </p:spPr>
        <p:txBody>
          <a:bodyPr>
            <a:normAutofit fontScale="70000" lnSpcReduction="20000"/>
          </a:bodyPr>
          <a:lstStyle/>
          <a:p>
            <a:pPr algn="l"/>
            <a:r>
              <a:rPr lang="en-US" baseline="30000" dirty="0"/>
              <a:t>   </a:t>
            </a:r>
            <a:r>
              <a:rPr lang="en-US" dirty="0"/>
              <a:t>Lead contact into conversation</a:t>
            </a:r>
          </a:p>
          <a:p>
            <a:pPr algn="l"/>
            <a:r>
              <a:rPr lang="en-US" dirty="0"/>
              <a:t> </a:t>
            </a:r>
          </a:p>
          <a:p>
            <a:pPr algn="l"/>
            <a:r>
              <a:rPr lang="en-US" dirty="0"/>
              <a:t>Justification - 		right before God through Christ</a:t>
            </a:r>
          </a:p>
          <a:p>
            <a:pPr algn="l"/>
            <a:r>
              <a:rPr lang="en-US" dirty="0"/>
              <a:t> </a:t>
            </a:r>
          </a:p>
          <a:p>
            <a:pPr algn="l"/>
            <a:r>
              <a:rPr lang="en-US" dirty="0"/>
              <a:t>Propitiation -		God’s anger is not toward us any more</a:t>
            </a:r>
          </a:p>
          <a:p>
            <a:pPr algn="l"/>
            <a:r>
              <a:rPr lang="en-US" dirty="0"/>
              <a:t> </a:t>
            </a:r>
          </a:p>
          <a:p>
            <a:pPr algn="l"/>
            <a:r>
              <a:rPr lang="en-US" dirty="0"/>
              <a:t>Forgiveness - 		sins forgotten</a:t>
            </a:r>
          </a:p>
          <a:p>
            <a:pPr algn="l"/>
            <a:r>
              <a:rPr lang="en-US" dirty="0"/>
              <a:t> </a:t>
            </a:r>
          </a:p>
          <a:p>
            <a:pPr algn="l"/>
            <a:r>
              <a:rPr lang="en-US" dirty="0"/>
              <a:t>Regeneration - 		we are a new person</a:t>
            </a:r>
          </a:p>
          <a:p>
            <a:pPr algn="l"/>
            <a:r>
              <a:rPr lang="en-US" dirty="0"/>
              <a:t> </a:t>
            </a:r>
          </a:p>
          <a:p>
            <a:pPr algn="l"/>
            <a:r>
              <a:rPr lang="en-US" dirty="0"/>
              <a:t>Redeemed - 		price has been paid</a:t>
            </a:r>
          </a:p>
          <a:p>
            <a:pPr algn="l"/>
            <a:r>
              <a:rPr lang="en-US" dirty="0"/>
              <a:t> </a:t>
            </a:r>
          </a:p>
          <a:p>
            <a:pPr algn="l"/>
            <a:endParaRPr lang="en-US" dirty="0"/>
          </a:p>
          <a:p>
            <a:pPr algn="l"/>
            <a:endParaRPr lang="en-US" dirty="0"/>
          </a:p>
        </p:txBody>
      </p:sp>
    </p:spTree>
    <p:extLst>
      <p:ext uri="{BB962C8B-B14F-4D97-AF65-F5344CB8AC3E}">
        <p14:creationId xmlns:p14="http://schemas.microsoft.com/office/powerpoint/2010/main" val="2568385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
            <a:ext cx="7924800" cy="1143000"/>
          </a:xfrm>
        </p:spPr>
        <p:txBody>
          <a:bodyPr>
            <a:normAutofit/>
          </a:bodyPr>
          <a:lstStyle/>
          <a:p>
            <a:pPr algn="ctr"/>
            <a:r>
              <a:rPr lang="en-US" sz="5400" b="0" dirty="0">
                <a:effectLst/>
              </a:rPr>
              <a:t>Intellectual</a:t>
            </a:r>
          </a:p>
        </p:txBody>
      </p:sp>
      <p:sp>
        <p:nvSpPr>
          <p:cNvPr id="3" name="Subtitle 2"/>
          <p:cNvSpPr>
            <a:spLocks noGrp="1"/>
          </p:cNvSpPr>
          <p:nvPr>
            <p:ph type="subTitle" idx="1"/>
          </p:nvPr>
        </p:nvSpPr>
        <p:spPr>
          <a:xfrm>
            <a:off x="381000" y="1981200"/>
            <a:ext cx="8305800" cy="4724400"/>
          </a:xfrm>
        </p:spPr>
        <p:txBody>
          <a:bodyPr>
            <a:normAutofit fontScale="85000" lnSpcReduction="20000"/>
          </a:bodyPr>
          <a:lstStyle/>
          <a:p>
            <a:pPr algn="l"/>
            <a:r>
              <a:rPr lang="en-US" dirty="0" smtClean="0"/>
              <a:t>Characteristics </a:t>
            </a:r>
            <a:r>
              <a:rPr lang="en-US" dirty="0"/>
              <a:t>- 	</a:t>
            </a:r>
            <a:r>
              <a:rPr lang="en-US" dirty="0" smtClean="0"/>
              <a:t>intellectual </a:t>
            </a:r>
            <a:r>
              <a:rPr lang="en-US" dirty="0"/>
              <a:t>problems</a:t>
            </a:r>
          </a:p>
          <a:p>
            <a:pPr algn="l"/>
            <a:r>
              <a:rPr lang="en-US" dirty="0"/>
              <a:t> </a:t>
            </a:r>
          </a:p>
          <a:p>
            <a:pPr algn="l"/>
            <a:r>
              <a:rPr lang="en-US" dirty="0"/>
              <a:t>Problem - 		rejects Biblical presuppositions</a:t>
            </a:r>
          </a:p>
          <a:p>
            <a:pPr algn="l"/>
            <a:r>
              <a:rPr lang="en-US" dirty="0"/>
              <a:t> </a:t>
            </a:r>
          </a:p>
          <a:p>
            <a:pPr algn="l"/>
            <a:r>
              <a:rPr lang="en-US" dirty="0"/>
              <a:t>Approach - 		counter with evidence – get specifics</a:t>
            </a:r>
          </a:p>
          <a:p>
            <a:pPr algn="l"/>
            <a:r>
              <a:rPr lang="en-US" dirty="0"/>
              <a:t>			use specific to get to gospel</a:t>
            </a:r>
          </a:p>
          <a:p>
            <a:pPr algn="ctr"/>
            <a:r>
              <a:rPr lang="en-US" dirty="0" smtClean="0"/>
              <a:t>wages </a:t>
            </a:r>
            <a:r>
              <a:rPr lang="en-US" dirty="0"/>
              <a:t>of sin = death    wages of work = pay – we get what we earn</a:t>
            </a:r>
          </a:p>
          <a:p>
            <a:pPr algn="l"/>
            <a:r>
              <a:rPr lang="en-US" dirty="0"/>
              <a:t> </a:t>
            </a:r>
          </a:p>
          <a:p>
            <a:pPr algn="l"/>
            <a:r>
              <a:rPr lang="en-US" dirty="0"/>
              <a:t>Example - 		John 20  Thomas</a:t>
            </a:r>
          </a:p>
          <a:p>
            <a:pPr algn="l"/>
            <a:r>
              <a:rPr lang="en-US" dirty="0"/>
              <a:t>			Matthew 27  John 18  Pilate</a:t>
            </a:r>
          </a:p>
          <a:p>
            <a:pPr algn="l"/>
            <a:r>
              <a:rPr lang="en-US" dirty="0"/>
              <a:t>Advice - </a:t>
            </a:r>
            <a:r>
              <a:rPr lang="en-US" dirty="0" smtClean="0"/>
              <a:t>Intellectual </a:t>
            </a:r>
            <a:r>
              <a:rPr lang="en-US" dirty="0"/>
              <a:t>is often a front and he is plagued</a:t>
            </a:r>
          </a:p>
          <a:p>
            <a:pPr lvl="0" algn="l"/>
            <a:r>
              <a:rPr lang="en-US" dirty="0"/>
              <a:t>Bitterness can make a person look like an intellectual</a:t>
            </a:r>
          </a:p>
          <a:p>
            <a:pPr lvl="0" algn="l"/>
            <a:r>
              <a:rPr lang="en-US" dirty="0"/>
              <a:t>Avoid intellectualism </a:t>
            </a:r>
            <a:r>
              <a:rPr lang="en-US" dirty="0" smtClean="0"/>
              <a:t>yourself         Avoid anti-intellectualism </a:t>
            </a:r>
            <a:endParaRPr lang="en-US" dirty="0"/>
          </a:p>
          <a:p>
            <a:pPr algn="l"/>
            <a:endParaRPr lang="en-US" dirty="0"/>
          </a:p>
          <a:p>
            <a:pPr algn="l"/>
            <a:endParaRPr lang="en-US" dirty="0"/>
          </a:p>
          <a:p>
            <a:pPr algn="l"/>
            <a:endParaRPr lang="en-US" dirty="0"/>
          </a:p>
        </p:txBody>
      </p:sp>
    </p:spTree>
    <p:extLst>
      <p:ext uri="{BB962C8B-B14F-4D97-AF65-F5344CB8AC3E}">
        <p14:creationId xmlns:p14="http://schemas.microsoft.com/office/powerpoint/2010/main" val="3535837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924800" cy="1143000"/>
          </a:xfrm>
        </p:spPr>
        <p:txBody>
          <a:bodyPr>
            <a:normAutofit/>
          </a:bodyPr>
          <a:lstStyle/>
          <a:p>
            <a:pPr algn="ctr"/>
            <a:r>
              <a:rPr lang="en-US" sz="5400" dirty="0" smtClean="0">
                <a:effectLst/>
              </a:rPr>
              <a:t>Pagan</a:t>
            </a:r>
            <a:endParaRPr lang="en-US" sz="5400" dirty="0">
              <a:effectLst/>
            </a:endParaRPr>
          </a:p>
        </p:txBody>
      </p:sp>
      <p:sp>
        <p:nvSpPr>
          <p:cNvPr id="3" name="Subtitle 2"/>
          <p:cNvSpPr>
            <a:spLocks noGrp="1"/>
          </p:cNvSpPr>
          <p:nvPr>
            <p:ph type="subTitle" idx="1"/>
          </p:nvPr>
        </p:nvSpPr>
        <p:spPr>
          <a:xfrm>
            <a:off x="533400" y="3228536"/>
            <a:ext cx="8077200" cy="3400864"/>
          </a:xfrm>
        </p:spPr>
        <p:txBody>
          <a:bodyPr>
            <a:normAutofit fontScale="70000" lnSpcReduction="20000"/>
          </a:bodyPr>
          <a:lstStyle/>
          <a:p>
            <a:pPr algn="l"/>
            <a:r>
              <a:rPr lang="en-US" baseline="30000" dirty="0"/>
              <a:t> </a:t>
            </a:r>
            <a:r>
              <a:rPr lang="en-US" dirty="0"/>
              <a:t>Characteristics - 		Biblical presuppositions are irrelevant</a:t>
            </a:r>
          </a:p>
          <a:p>
            <a:pPr algn="l"/>
            <a:r>
              <a:rPr lang="en-US" dirty="0"/>
              <a:t> </a:t>
            </a:r>
          </a:p>
          <a:p>
            <a:pPr algn="l"/>
            <a:r>
              <a:rPr lang="en-US" dirty="0"/>
              <a:t>Problem - 		approaches life magically</a:t>
            </a:r>
          </a:p>
          <a:p>
            <a:pPr algn="l"/>
            <a:r>
              <a:rPr lang="en-US" dirty="0"/>
              <a:t> </a:t>
            </a:r>
          </a:p>
          <a:p>
            <a:pPr algn="l"/>
            <a:r>
              <a:rPr lang="en-US" dirty="0"/>
              <a:t>Approach - 	approach with creation – God is distant and great – leads to </a:t>
            </a:r>
            <a:r>
              <a:rPr lang="en-US" dirty="0" smtClean="0"/>
              <a:t>		judgement </a:t>
            </a:r>
            <a:r>
              <a:rPr lang="en-US" dirty="0"/>
              <a:t>– Savior – Gospel </a:t>
            </a:r>
          </a:p>
          <a:p>
            <a:pPr algn="l"/>
            <a:r>
              <a:rPr lang="en-US" dirty="0"/>
              <a:t> </a:t>
            </a:r>
          </a:p>
          <a:p>
            <a:pPr algn="l"/>
            <a:r>
              <a:rPr lang="en-US" dirty="0"/>
              <a:t>Example - 	Acts 17</a:t>
            </a:r>
          </a:p>
          <a:p>
            <a:pPr algn="l"/>
            <a:r>
              <a:rPr lang="en-US" dirty="0"/>
              <a:t> </a:t>
            </a:r>
          </a:p>
          <a:p>
            <a:pPr algn="l"/>
            <a:r>
              <a:rPr lang="en-US" dirty="0"/>
              <a:t>Advise - 	don’t make fun at their way </a:t>
            </a:r>
          </a:p>
          <a:p>
            <a:pPr algn="l"/>
            <a:r>
              <a:rPr lang="en-US" dirty="0"/>
              <a:t>	don’t get </a:t>
            </a:r>
            <a:r>
              <a:rPr lang="en-US" dirty="0" smtClean="0"/>
              <a:t>incensed </a:t>
            </a:r>
            <a:r>
              <a:rPr lang="en-US" dirty="0"/>
              <a:t>at their way</a:t>
            </a:r>
          </a:p>
          <a:p>
            <a:pPr algn="l"/>
            <a:r>
              <a:rPr lang="en-US" dirty="0"/>
              <a:t>	don’t run away</a:t>
            </a:r>
          </a:p>
          <a:p>
            <a:pPr algn="l"/>
            <a:endParaRPr lang="en-US" dirty="0"/>
          </a:p>
          <a:p>
            <a:pPr algn="l"/>
            <a:endParaRPr lang="en-US" dirty="0"/>
          </a:p>
          <a:p>
            <a:pPr algn="l"/>
            <a:endParaRPr lang="en-US" dirty="0"/>
          </a:p>
        </p:txBody>
      </p:sp>
    </p:spTree>
    <p:extLst>
      <p:ext uri="{BB962C8B-B14F-4D97-AF65-F5344CB8AC3E}">
        <p14:creationId xmlns:p14="http://schemas.microsoft.com/office/powerpoint/2010/main" val="1663489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924800" cy="1143000"/>
          </a:xfrm>
        </p:spPr>
        <p:txBody>
          <a:bodyPr>
            <a:normAutofit/>
          </a:bodyPr>
          <a:lstStyle/>
          <a:p>
            <a:pPr algn="ctr"/>
            <a:r>
              <a:rPr lang="en-US" sz="5400" dirty="0" smtClean="0">
                <a:effectLst/>
              </a:rPr>
              <a:t>What does God offer?</a:t>
            </a:r>
            <a:endParaRPr lang="en-US" sz="5400" dirty="0">
              <a:effectLst/>
            </a:endParaRPr>
          </a:p>
        </p:txBody>
      </p:sp>
      <p:sp>
        <p:nvSpPr>
          <p:cNvPr id="3" name="Subtitle 2"/>
          <p:cNvSpPr>
            <a:spLocks noGrp="1"/>
          </p:cNvSpPr>
          <p:nvPr>
            <p:ph type="subTitle" idx="1"/>
          </p:nvPr>
        </p:nvSpPr>
        <p:spPr>
          <a:xfrm>
            <a:off x="533400" y="2057400"/>
            <a:ext cx="8229600" cy="4648200"/>
          </a:xfrm>
        </p:spPr>
        <p:txBody>
          <a:bodyPr>
            <a:normAutofit/>
          </a:bodyPr>
          <a:lstStyle/>
          <a:p>
            <a:pPr algn="l"/>
            <a:r>
              <a:rPr lang="en-US" sz="3200" dirty="0" smtClean="0"/>
              <a:t>Eternal </a:t>
            </a:r>
            <a:r>
              <a:rPr lang="en-US" sz="3200" dirty="0"/>
              <a:t>fellowship with God	</a:t>
            </a:r>
            <a:endParaRPr lang="en-US" sz="3200" dirty="0" smtClean="0"/>
          </a:p>
          <a:p>
            <a:pPr algn="l"/>
            <a:r>
              <a:rPr lang="en-US" sz="3200" dirty="0" smtClean="0"/>
              <a:t>Forgiveness</a:t>
            </a:r>
            <a:r>
              <a:rPr lang="en-US" sz="3200" dirty="0"/>
              <a:t>	</a:t>
            </a:r>
            <a:r>
              <a:rPr lang="en-US" sz="3200" dirty="0" smtClean="0"/>
              <a:t>		God’s love</a:t>
            </a:r>
            <a:r>
              <a:rPr lang="en-US" sz="3200" dirty="0"/>
              <a:t> </a:t>
            </a:r>
            <a:r>
              <a:rPr lang="en-US" sz="3200" dirty="0" smtClean="0"/>
              <a:t>Redemption</a:t>
            </a:r>
            <a:r>
              <a:rPr lang="en-US" sz="3200" dirty="0"/>
              <a:t>	</a:t>
            </a:r>
            <a:r>
              <a:rPr lang="en-US" sz="3200" dirty="0" smtClean="0"/>
              <a:t>		Eternal life</a:t>
            </a:r>
            <a:r>
              <a:rPr lang="en-US" sz="3200" dirty="0"/>
              <a:t> </a:t>
            </a:r>
            <a:r>
              <a:rPr lang="en-US" sz="3200" dirty="0" smtClean="0"/>
              <a:t>      Power </a:t>
            </a:r>
            <a:r>
              <a:rPr lang="en-US" sz="3200" dirty="0"/>
              <a:t>over </a:t>
            </a:r>
            <a:r>
              <a:rPr lang="en-US" sz="3200" dirty="0" smtClean="0"/>
              <a:t>sin/Satan		Purpose</a:t>
            </a:r>
            <a:endParaRPr lang="en-US" sz="3200" dirty="0"/>
          </a:p>
          <a:p>
            <a:pPr algn="l"/>
            <a:r>
              <a:rPr lang="en-US" sz="3200" dirty="0"/>
              <a:t>Peace of God and with God	</a:t>
            </a:r>
          </a:p>
          <a:p>
            <a:pPr algn="l"/>
            <a:r>
              <a:rPr lang="en-US" sz="3200" dirty="0"/>
              <a:t> </a:t>
            </a:r>
          </a:p>
          <a:p>
            <a:pPr algn="l"/>
            <a:r>
              <a:rPr lang="en-US" sz="3200" dirty="0"/>
              <a:t>Sometimes we just focus on the life and not on our life after death.</a:t>
            </a:r>
          </a:p>
          <a:p>
            <a:pPr algn="l"/>
            <a:endParaRPr lang="en-US" dirty="0"/>
          </a:p>
          <a:p>
            <a:pPr algn="l"/>
            <a:endParaRPr lang="en-US" dirty="0"/>
          </a:p>
        </p:txBody>
      </p:sp>
    </p:spTree>
    <p:extLst>
      <p:ext uri="{BB962C8B-B14F-4D97-AF65-F5344CB8AC3E}">
        <p14:creationId xmlns:p14="http://schemas.microsoft.com/office/powerpoint/2010/main" val="3333383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924800" cy="1143000"/>
          </a:xfrm>
        </p:spPr>
        <p:txBody>
          <a:bodyPr>
            <a:normAutofit fontScale="90000"/>
          </a:bodyPr>
          <a:lstStyle/>
          <a:p>
            <a:pPr algn="ctr"/>
            <a:r>
              <a:rPr lang="en-US" sz="5400" dirty="0" smtClean="0">
                <a:effectLst/>
              </a:rPr>
              <a:t>What is eternal life?</a:t>
            </a:r>
            <a:br>
              <a:rPr lang="en-US" sz="5400" dirty="0" smtClean="0">
                <a:effectLst/>
              </a:rPr>
            </a:br>
            <a:r>
              <a:rPr lang="en-US" sz="5400" dirty="0" smtClean="0">
                <a:effectLst/>
              </a:rPr>
              <a:t>John 17:3</a:t>
            </a:r>
            <a:endParaRPr lang="en-US" sz="5400" dirty="0">
              <a:effectLst/>
            </a:endParaRPr>
          </a:p>
        </p:txBody>
      </p:sp>
      <p:sp>
        <p:nvSpPr>
          <p:cNvPr id="3" name="Subtitle 2"/>
          <p:cNvSpPr>
            <a:spLocks noGrp="1"/>
          </p:cNvSpPr>
          <p:nvPr>
            <p:ph type="subTitle" idx="1"/>
          </p:nvPr>
        </p:nvSpPr>
        <p:spPr>
          <a:xfrm>
            <a:off x="533400" y="1676400"/>
            <a:ext cx="8229600" cy="4267200"/>
          </a:xfrm>
        </p:spPr>
        <p:txBody>
          <a:bodyPr>
            <a:normAutofit lnSpcReduction="10000"/>
          </a:bodyPr>
          <a:lstStyle/>
          <a:p>
            <a:r>
              <a:rPr lang="en-US" baseline="30000" dirty="0"/>
              <a:t>  </a:t>
            </a:r>
            <a:endParaRPr lang="en-US" sz="2400" dirty="0"/>
          </a:p>
          <a:p>
            <a:pPr algn="ctr"/>
            <a:r>
              <a:rPr lang="en-US" sz="2400" dirty="0"/>
              <a:t>	And this is eternal life, that they know you, the only true God, and Jesus Christ whom you have sent. </a:t>
            </a:r>
            <a:endParaRPr lang="en-US" sz="2400" dirty="0" smtClean="0"/>
          </a:p>
          <a:p>
            <a:pPr algn="ctr"/>
            <a:endParaRPr lang="en-US" sz="2400" dirty="0" smtClean="0"/>
          </a:p>
          <a:p>
            <a:pPr algn="l"/>
            <a:r>
              <a:rPr lang="en-US" sz="2400" dirty="0" smtClean="0"/>
              <a:t>Knowing </a:t>
            </a:r>
            <a:r>
              <a:rPr lang="en-US" sz="2400" dirty="0"/>
              <a:t>God in Christ</a:t>
            </a:r>
          </a:p>
          <a:p>
            <a:pPr algn="l"/>
            <a:r>
              <a:rPr lang="en-US" sz="2400" dirty="0" smtClean="0"/>
              <a:t>Intimate </a:t>
            </a:r>
            <a:r>
              <a:rPr lang="en-US" sz="2400" dirty="0"/>
              <a:t>relationship with Him</a:t>
            </a:r>
          </a:p>
          <a:p>
            <a:pPr algn="l"/>
            <a:r>
              <a:rPr lang="en-US" sz="2400" dirty="0"/>
              <a:t> </a:t>
            </a:r>
          </a:p>
          <a:p>
            <a:pPr algn="l"/>
            <a:r>
              <a:rPr lang="en-US" sz="2400" dirty="0"/>
              <a:t>Eternal Intimacy </a:t>
            </a:r>
            <a:r>
              <a:rPr lang="en-US" sz="2400" dirty="0" smtClean="0"/>
              <a:t> 		or</a:t>
            </a:r>
            <a:r>
              <a:rPr lang="en-US" sz="2400" dirty="0"/>
              <a:t>	</a:t>
            </a:r>
            <a:r>
              <a:rPr lang="en-US" sz="2400" dirty="0" smtClean="0"/>
              <a:t>	Eternal </a:t>
            </a:r>
            <a:r>
              <a:rPr lang="en-US" sz="2400" dirty="0"/>
              <a:t>Isolation</a:t>
            </a:r>
          </a:p>
          <a:p>
            <a:pPr algn="l"/>
            <a:r>
              <a:rPr lang="en-US" sz="2400" dirty="0"/>
              <a:t> </a:t>
            </a:r>
          </a:p>
          <a:p>
            <a:pPr algn="l"/>
            <a:r>
              <a:rPr lang="en-US" sz="2400" dirty="0"/>
              <a:t>Romans 10:9-10	</a:t>
            </a:r>
            <a:r>
              <a:rPr lang="en-US" sz="2400" dirty="0" smtClean="0"/>
              <a:t>Romans </a:t>
            </a:r>
            <a:r>
              <a:rPr lang="en-US" sz="2400" dirty="0"/>
              <a:t>10:13-15		Romans 10-17</a:t>
            </a:r>
          </a:p>
          <a:p>
            <a:pPr algn="l">
              <a:lnSpc>
                <a:spcPct val="150000"/>
              </a:lnSpc>
            </a:pPr>
            <a:endParaRPr lang="en-US" dirty="0"/>
          </a:p>
          <a:p>
            <a:pPr algn="l"/>
            <a:endParaRPr lang="en-US" dirty="0"/>
          </a:p>
          <a:p>
            <a:pPr algn="l"/>
            <a:endParaRPr lang="en-US" dirty="0"/>
          </a:p>
        </p:txBody>
      </p:sp>
    </p:spTree>
    <p:extLst>
      <p:ext uri="{BB962C8B-B14F-4D97-AF65-F5344CB8AC3E}">
        <p14:creationId xmlns:p14="http://schemas.microsoft.com/office/powerpoint/2010/main" val="2252972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1143000"/>
          </a:xfrm>
        </p:spPr>
        <p:txBody>
          <a:bodyPr/>
          <a:lstStyle/>
          <a:p>
            <a:pPr algn="ctr"/>
            <a:r>
              <a:rPr lang="en-US" sz="4400" dirty="0" smtClean="0"/>
              <a:t>OUR LORD’S DIRECTION</a:t>
            </a:r>
            <a:endParaRPr lang="en-US" dirty="0"/>
          </a:p>
        </p:txBody>
      </p:sp>
      <p:sp>
        <p:nvSpPr>
          <p:cNvPr id="3" name="Subtitle 2"/>
          <p:cNvSpPr>
            <a:spLocks noGrp="1"/>
          </p:cNvSpPr>
          <p:nvPr>
            <p:ph type="subTitle" idx="1"/>
          </p:nvPr>
        </p:nvSpPr>
        <p:spPr>
          <a:xfrm>
            <a:off x="457200" y="1371600"/>
            <a:ext cx="8001000" cy="5334000"/>
          </a:xfrm>
        </p:spPr>
        <p:txBody>
          <a:bodyPr>
            <a:normAutofit/>
          </a:bodyPr>
          <a:lstStyle/>
          <a:p>
            <a:endParaRPr lang="en-US" dirty="0"/>
          </a:p>
          <a:p>
            <a:pPr algn="l"/>
            <a:r>
              <a:rPr lang="en-US" dirty="0"/>
              <a:t>			</a:t>
            </a:r>
            <a:r>
              <a:rPr lang="en-US" dirty="0" smtClean="0"/>
              <a:t>Matthew </a:t>
            </a:r>
            <a:r>
              <a:rPr lang="en-US" dirty="0"/>
              <a:t>28:18-20 </a:t>
            </a:r>
          </a:p>
          <a:p>
            <a:pPr algn="ctr"/>
            <a:r>
              <a:rPr lang="en-US" baseline="30000" dirty="0"/>
              <a:t>18 </a:t>
            </a:r>
            <a:r>
              <a:rPr lang="en-US" dirty="0"/>
              <a:t>And Jesus came and said to them, “All authority in heaven and on earth has been given to me. </a:t>
            </a:r>
            <a:r>
              <a:rPr lang="en-US" baseline="30000" dirty="0"/>
              <a:t>19 </a:t>
            </a:r>
            <a:r>
              <a:rPr lang="en-US" dirty="0"/>
              <a:t>Go therefore and make disciples of all nations, baptizing them in</a:t>
            </a:r>
            <a:r>
              <a:rPr lang="en-US" baseline="30000" dirty="0"/>
              <a:t> </a:t>
            </a:r>
            <a:r>
              <a:rPr lang="en-US" dirty="0"/>
              <a:t>the name of the Father and of the Son and of the Holy Spirit, </a:t>
            </a:r>
            <a:r>
              <a:rPr lang="en-US" baseline="30000" dirty="0"/>
              <a:t>20 </a:t>
            </a:r>
            <a:r>
              <a:rPr lang="en-US" dirty="0"/>
              <a:t>teaching them to observe all that I have commanded you. And behold, I am with you always, to the end of the age.”</a:t>
            </a:r>
          </a:p>
          <a:p>
            <a:pPr algn="l"/>
            <a:r>
              <a:rPr lang="en-US" dirty="0"/>
              <a:t>			</a:t>
            </a:r>
          </a:p>
          <a:p>
            <a:pPr algn="l"/>
            <a:endParaRPr lang="en-US" dirty="0"/>
          </a:p>
        </p:txBody>
      </p:sp>
    </p:spTree>
    <p:extLst>
      <p:ext uri="{BB962C8B-B14F-4D97-AF65-F5344CB8AC3E}">
        <p14:creationId xmlns:p14="http://schemas.microsoft.com/office/powerpoint/2010/main" val="2783386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851648" cy="1828800"/>
          </a:xfrm>
        </p:spPr>
        <p:txBody>
          <a:bodyPr>
            <a:normAutofit/>
          </a:bodyPr>
          <a:lstStyle/>
          <a:p>
            <a:pPr algn="ctr"/>
            <a:r>
              <a:rPr lang="en-US" sz="6000" dirty="0"/>
              <a:t>Acts </a:t>
            </a:r>
            <a:r>
              <a:rPr lang="en-US" sz="6000" dirty="0" smtClean="0"/>
              <a:t>1:8 </a:t>
            </a:r>
            <a:endParaRPr lang="en-US" sz="6000" dirty="0"/>
          </a:p>
        </p:txBody>
      </p:sp>
      <p:sp>
        <p:nvSpPr>
          <p:cNvPr id="3" name="Subtitle 2"/>
          <p:cNvSpPr>
            <a:spLocks noGrp="1"/>
          </p:cNvSpPr>
          <p:nvPr>
            <p:ph type="subTitle" idx="1"/>
          </p:nvPr>
        </p:nvSpPr>
        <p:spPr>
          <a:xfrm>
            <a:off x="533400" y="2286000"/>
            <a:ext cx="8001000" cy="4648200"/>
          </a:xfrm>
        </p:spPr>
        <p:txBody>
          <a:bodyPr>
            <a:normAutofit/>
          </a:bodyPr>
          <a:lstStyle/>
          <a:p>
            <a:endParaRPr lang="en-US" dirty="0"/>
          </a:p>
          <a:p>
            <a:pPr algn="ctr"/>
            <a:r>
              <a:rPr lang="en-US" baseline="30000" dirty="0" smtClean="0"/>
              <a:t>8</a:t>
            </a:r>
            <a:r>
              <a:rPr lang="en-US" baseline="30000" dirty="0"/>
              <a:t> </a:t>
            </a:r>
            <a:r>
              <a:rPr lang="en-US" dirty="0"/>
              <a:t>But you will receive power when the Holy Spirit has come upon you, and you will be my witnesses in Jerusalem and in all Judea and Samaria, and to the end of the earth.” </a:t>
            </a:r>
          </a:p>
          <a:p>
            <a:pPr algn="ctr"/>
            <a:endParaRPr lang="en-US" dirty="0"/>
          </a:p>
          <a:p>
            <a:endParaRPr lang="en-US" dirty="0"/>
          </a:p>
        </p:txBody>
      </p:sp>
    </p:spTree>
    <p:extLst>
      <p:ext uri="{BB962C8B-B14F-4D97-AF65-F5344CB8AC3E}">
        <p14:creationId xmlns:p14="http://schemas.microsoft.com/office/powerpoint/2010/main" val="4032635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
            <a:ext cx="7851648" cy="1828800"/>
          </a:xfrm>
        </p:spPr>
        <p:txBody>
          <a:bodyPr>
            <a:normAutofit/>
          </a:bodyPr>
          <a:lstStyle/>
          <a:p>
            <a:pPr algn="ctr"/>
            <a:r>
              <a:rPr lang="en-US" sz="6000" dirty="0" smtClean="0">
                <a:effectLst/>
              </a:rPr>
              <a:t>JOHN 17:14-21</a:t>
            </a:r>
            <a:endParaRPr lang="en-US" sz="6000" dirty="0">
              <a:effectLst/>
            </a:endParaRPr>
          </a:p>
        </p:txBody>
      </p:sp>
      <p:sp>
        <p:nvSpPr>
          <p:cNvPr id="3" name="Subtitle 2"/>
          <p:cNvSpPr>
            <a:spLocks noGrp="1"/>
          </p:cNvSpPr>
          <p:nvPr>
            <p:ph type="subTitle" idx="1"/>
          </p:nvPr>
        </p:nvSpPr>
        <p:spPr>
          <a:xfrm>
            <a:off x="228600" y="1752600"/>
            <a:ext cx="8382000" cy="4876800"/>
          </a:xfrm>
        </p:spPr>
        <p:txBody>
          <a:bodyPr>
            <a:normAutofit fontScale="77500" lnSpcReduction="20000"/>
          </a:bodyPr>
          <a:lstStyle/>
          <a:p>
            <a:endParaRPr lang="en-US" dirty="0"/>
          </a:p>
          <a:p>
            <a:pPr algn="l">
              <a:lnSpc>
                <a:spcPct val="150000"/>
              </a:lnSpc>
            </a:pPr>
            <a:r>
              <a:rPr lang="en-US" baseline="30000" dirty="0"/>
              <a:t>14 </a:t>
            </a:r>
            <a:r>
              <a:rPr lang="en-US" dirty="0"/>
              <a:t>I have given them your word, and the world has hated them because they are not of the world, just as I am not of the world. </a:t>
            </a:r>
            <a:r>
              <a:rPr lang="en-US" baseline="30000" dirty="0"/>
              <a:t>15 </a:t>
            </a:r>
            <a:r>
              <a:rPr lang="en-US" dirty="0"/>
              <a:t>I do not ask that you take them out of the world, but that you keep them from the evil one. </a:t>
            </a:r>
            <a:r>
              <a:rPr lang="en-US" baseline="30000" dirty="0"/>
              <a:t>16 </a:t>
            </a:r>
            <a:r>
              <a:rPr lang="en-US" dirty="0"/>
              <a:t>They are not of the world, just as I am not of the world. </a:t>
            </a:r>
            <a:r>
              <a:rPr lang="en-US" baseline="30000" dirty="0"/>
              <a:t>17 </a:t>
            </a:r>
            <a:r>
              <a:rPr lang="en-US" dirty="0"/>
              <a:t>Sanctify them in the truth; your word is truth. </a:t>
            </a:r>
            <a:r>
              <a:rPr lang="en-US" baseline="30000" dirty="0"/>
              <a:t>18 </a:t>
            </a:r>
            <a:r>
              <a:rPr lang="en-US" dirty="0"/>
              <a:t>As you sent me into the world, so I have sent them into the world. </a:t>
            </a:r>
            <a:r>
              <a:rPr lang="en-US" baseline="30000" dirty="0"/>
              <a:t>19 </a:t>
            </a:r>
            <a:r>
              <a:rPr lang="en-US" dirty="0"/>
              <a:t>And for their sake I consecrate myself, that they also may be sanctified in truth.  </a:t>
            </a:r>
            <a:r>
              <a:rPr lang="en-US" baseline="30000" dirty="0"/>
              <a:t>20 </a:t>
            </a:r>
            <a:r>
              <a:rPr lang="en-US" dirty="0"/>
              <a:t>“I do not ask for these only, but also for those who will believe in me through their word, </a:t>
            </a:r>
            <a:r>
              <a:rPr lang="en-US" baseline="30000" dirty="0"/>
              <a:t>21 </a:t>
            </a:r>
            <a:r>
              <a:rPr lang="en-US" dirty="0"/>
              <a:t>that they may all be one, just as you, Father, are in me, and I in you, that they also may be in us, so that the world may believe that you have sent me. </a:t>
            </a:r>
          </a:p>
          <a:p>
            <a:endParaRPr lang="en-US" dirty="0"/>
          </a:p>
        </p:txBody>
      </p:sp>
    </p:spTree>
    <p:extLst>
      <p:ext uri="{BB962C8B-B14F-4D97-AF65-F5344CB8AC3E}">
        <p14:creationId xmlns:p14="http://schemas.microsoft.com/office/powerpoint/2010/main" val="1090424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
            <a:ext cx="7851648" cy="1828800"/>
          </a:xfrm>
        </p:spPr>
        <p:txBody>
          <a:bodyPr>
            <a:normAutofit/>
          </a:bodyPr>
          <a:lstStyle/>
          <a:p>
            <a:pPr algn="ctr"/>
            <a:r>
              <a:rPr lang="en-US" sz="6000" dirty="0" smtClean="0">
                <a:effectLst/>
              </a:rPr>
              <a:t>JESUS’ EXAMPLE</a:t>
            </a:r>
            <a:br>
              <a:rPr lang="en-US" sz="6000" dirty="0" smtClean="0">
                <a:effectLst/>
              </a:rPr>
            </a:br>
            <a:r>
              <a:rPr lang="en-US" sz="6000" dirty="0">
                <a:effectLst/>
              </a:rPr>
              <a:t>Matthew 9:35-38</a:t>
            </a:r>
          </a:p>
        </p:txBody>
      </p:sp>
      <p:sp>
        <p:nvSpPr>
          <p:cNvPr id="3" name="Subtitle 2"/>
          <p:cNvSpPr>
            <a:spLocks noGrp="1"/>
          </p:cNvSpPr>
          <p:nvPr>
            <p:ph type="subTitle" idx="1"/>
          </p:nvPr>
        </p:nvSpPr>
        <p:spPr>
          <a:xfrm>
            <a:off x="381000" y="1371600"/>
            <a:ext cx="8382000" cy="4648200"/>
          </a:xfrm>
        </p:spPr>
        <p:txBody>
          <a:bodyPr>
            <a:normAutofit lnSpcReduction="10000"/>
          </a:bodyPr>
          <a:lstStyle/>
          <a:p>
            <a:endParaRPr lang="en-US" dirty="0"/>
          </a:p>
          <a:p>
            <a:endParaRPr lang="en-US" dirty="0"/>
          </a:p>
          <a:p>
            <a:endParaRPr lang="en-US" dirty="0"/>
          </a:p>
          <a:p>
            <a:pPr algn="ctr"/>
            <a:r>
              <a:rPr lang="en-US" b="1" baseline="30000" dirty="0"/>
              <a:t>35 </a:t>
            </a:r>
            <a:r>
              <a:rPr lang="en-US" dirty="0"/>
              <a:t>And Jesus went throughout all the cities and villages, teaching in their synagogues and proclaiming the gospel of the kingdom and healing every disease and every affliction. </a:t>
            </a:r>
            <a:r>
              <a:rPr lang="en-US" b="1" baseline="30000" dirty="0"/>
              <a:t>36 </a:t>
            </a:r>
            <a:r>
              <a:rPr lang="en-US" dirty="0"/>
              <a:t>When he saw the crowds, he had compassion for them, because they were harassed and helpless, like sheep without a shepherd. </a:t>
            </a:r>
            <a:r>
              <a:rPr lang="en-US" b="1" baseline="30000" dirty="0"/>
              <a:t>37 </a:t>
            </a:r>
            <a:r>
              <a:rPr lang="en-US" dirty="0"/>
              <a:t>Then he said to his disciples, “The harvest is plentiful, but the laborers are few; </a:t>
            </a:r>
            <a:r>
              <a:rPr lang="en-US" b="1" baseline="30000" dirty="0"/>
              <a:t>38 </a:t>
            </a:r>
            <a:r>
              <a:rPr lang="en-US" dirty="0"/>
              <a:t>therefore pray earnestly to the Lord of the harvest to send out laborers into his harvest.”</a:t>
            </a:r>
          </a:p>
          <a:p>
            <a:pPr algn="ctr"/>
            <a:endParaRPr lang="en-US" dirty="0"/>
          </a:p>
          <a:p>
            <a:endParaRPr lang="en-US" dirty="0"/>
          </a:p>
        </p:txBody>
      </p:sp>
    </p:spTree>
    <p:extLst>
      <p:ext uri="{BB962C8B-B14F-4D97-AF65-F5344CB8AC3E}">
        <p14:creationId xmlns:p14="http://schemas.microsoft.com/office/powerpoint/2010/main" val="3814994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
            <a:ext cx="7851648" cy="1828800"/>
          </a:xfrm>
        </p:spPr>
        <p:txBody>
          <a:bodyPr>
            <a:normAutofit/>
          </a:bodyPr>
          <a:lstStyle/>
          <a:p>
            <a:pPr algn="ctr"/>
            <a:r>
              <a:rPr lang="en-US" sz="6000" dirty="0" smtClean="0">
                <a:effectLst/>
              </a:rPr>
              <a:t>JESUS’ EXAMPLE</a:t>
            </a:r>
            <a:br>
              <a:rPr lang="en-US" sz="6000" dirty="0" smtClean="0">
                <a:effectLst/>
              </a:rPr>
            </a:br>
            <a:r>
              <a:rPr lang="en-US" sz="6000" dirty="0">
                <a:effectLst/>
              </a:rPr>
              <a:t>Matthew 9:35-38</a:t>
            </a:r>
          </a:p>
        </p:txBody>
      </p:sp>
      <p:sp>
        <p:nvSpPr>
          <p:cNvPr id="3" name="Subtitle 2"/>
          <p:cNvSpPr>
            <a:spLocks noGrp="1"/>
          </p:cNvSpPr>
          <p:nvPr>
            <p:ph type="subTitle" idx="1"/>
          </p:nvPr>
        </p:nvSpPr>
        <p:spPr>
          <a:xfrm>
            <a:off x="381000" y="2133600"/>
            <a:ext cx="8077200" cy="3400864"/>
          </a:xfrm>
        </p:spPr>
        <p:txBody>
          <a:bodyPr>
            <a:normAutofit/>
          </a:bodyPr>
          <a:lstStyle/>
          <a:p>
            <a:endParaRPr lang="en-US" dirty="0"/>
          </a:p>
          <a:p>
            <a:pPr marL="514350" lvl="0" indent="-514350" algn="l">
              <a:buFont typeface="+mj-lt"/>
              <a:buAutoNum type="arabicPeriod"/>
            </a:pPr>
            <a:r>
              <a:rPr lang="en-US" baseline="30000" dirty="0"/>
              <a:t> </a:t>
            </a:r>
            <a:r>
              <a:rPr lang="en-US" dirty="0"/>
              <a:t>He went</a:t>
            </a:r>
          </a:p>
          <a:p>
            <a:pPr marL="514350" lvl="0" indent="-514350" algn="l">
              <a:buFont typeface="+mj-lt"/>
              <a:buAutoNum type="arabicPeriod"/>
            </a:pPr>
            <a:r>
              <a:rPr lang="en-US" dirty="0"/>
              <a:t>He served – ministered</a:t>
            </a:r>
          </a:p>
          <a:p>
            <a:pPr marL="514350" lvl="0" indent="-514350" algn="l">
              <a:buFont typeface="+mj-lt"/>
              <a:buAutoNum type="arabicPeriod"/>
            </a:pPr>
            <a:r>
              <a:rPr lang="en-US" dirty="0"/>
              <a:t>He saw – was observant to their needs</a:t>
            </a:r>
          </a:p>
          <a:p>
            <a:pPr marL="514350" lvl="0" indent="-514350" algn="l">
              <a:buFont typeface="+mj-lt"/>
              <a:buAutoNum type="arabicPeriod"/>
            </a:pPr>
            <a:r>
              <a:rPr lang="en-US" dirty="0"/>
              <a:t>He cared – had compassion</a:t>
            </a:r>
          </a:p>
          <a:p>
            <a:pPr algn="l"/>
            <a:r>
              <a:rPr lang="en-US" dirty="0" smtClean="0"/>
              <a:t>. </a:t>
            </a:r>
            <a:endParaRPr lang="en-US" dirty="0"/>
          </a:p>
          <a:p>
            <a:pPr algn="l"/>
            <a:endParaRPr lang="en-US" dirty="0"/>
          </a:p>
          <a:p>
            <a:endParaRPr lang="en-US" dirty="0"/>
          </a:p>
        </p:txBody>
      </p:sp>
    </p:spTree>
    <p:extLst>
      <p:ext uri="{BB962C8B-B14F-4D97-AF65-F5344CB8AC3E}">
        <p14:creationId xmlns:p14="http://schemas.microsoft.com/office/powerpoint/2010/main" val="3009683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828800"/>
          </a:xfrm>
        </p:spPr>
        <p:txBody>
          <a:bodyPr>
            <a:normAutofit fontScale="90000"/>
          </a:bodyPr>
          <a:lstStyle/>
          <a:p>
            <a:r>
              <a:rPr lang="en-US" sz="5400" dirty="0">
                <a:effectLst/>
              </a:rPr>
              <a:t>When we want to make that contact </a:t>
            </a:r>
            <a:r>
              <a:rPr lang="en-US" sz="5400" dirty="0" smtClean="0">
                <a:effectLst/>
              </a:rPr>
              <a:t>with non-believers.</a:t>
            </a:r>
            <a:endParaRPr lang="en-US" sz="5400" dirty="0">
              <a:effectLst/>
            </a:endParaRPr>
          </a:p>
        </p:txBody>
      </p:sp>
      <p:sp>
        <p:nvSpPr>
          <p:cNvPr id="3" name="Subtitle 2"/>
          <p:cNvSpPr>
            <a:spLocks noGrp="1"/>
          </p:cNvSpPr>
          <p:nvPr>
            <p:ph type="subTitle" idx="1"/>
          </p:nvPr>
        </p:nvSpPr>
        <p:spPr>
          <a:xfrm>
            <a:off x="533400" y="2057400"/>
            <a:ext cx="8153400" cy="4953000"/>
          </a:xfrm>
        </p:spPr>
        <p:txBody>
          <a:bodyPr>
            <a:normAutofit/>
          </a:bodyPr>
          <a:lstStyle/>
          <a:p>
            <a:pPr marL="514350" lvl="0" indent="-514350" algn="l">
              <a:buFont typeface="+mj-lt"/>
              <a:buAutoNum type="arabicPeriod"/>
            </a:pPr>
            <a:r>
              <a:rPr lang="en-US" dirty="0"/>
              <a:t>See the unbelievers around you</a:t>
            </a:r>
          </a:p>
          <a:p>
            <a:pPr marL="514350" lvl="0" indent="-514350" algn="l">
              <a:buFont typeface="+mj-lt"/>
              <a:buAutoNum type="arabicPeriod"/>
            </a:pPr>
            <a:r>
              <a:rPr lang="en-US" dirty="0"/>
              <a:t>Make eye contact</a:t>
            </a:r>
          </a:p>
          <a:p>
            <a:pPr marL="514350" lvl="0" indent="-514350" algn="l">
              <a:buFont typeface="+mj-lt"/>
              <a:buAutoNum type="arabicPeriod"/>
            </a:pPr>
            <a:r>
              <a:rPr lang="en-US" dirty="0"/>
              <a:t>Ask leading questions</a:t>
            </a:r>
          </a:p>
          <a:p>
            <a:pPr marL="514350" lvl="0" indent="-514350" algn="l">
              <a:buFont typeface="+mj-lt"/>
              <a:buAutoNum type="arabicPeriod"/>
            </a:pPr>
            <a:r>
              <a:rPr lang="en-US" dirty="0"/>
              <a:t>Listen, Listen, Listen – being more concerned for them than yourself  Philippians 2:3-4</a:t>
            </a:r>
          </a:p>
          <a:p>
            <a:pPr marL="514350" indent="-514350" algn="l">
              <a:buFont typeface="+mj-lt"/>
              <a:buAutoNum type="arabicPeriod"/>
            </a:pPr>
            <a:endParaRPr lang="en-US" dirty="0"/>
          </a:p>
          <a:p>
            <a:endParaRPr lang="en-US" dirty="0"/>
          </a:p>
        </p:txBody>
      </p:sp>
    </p:spTree>
    <p:extLst>
      <p:ext uri="{BB962C8B-B14F-4D97-AF65-F5344CB8AC3E}">
        <p14:creationId xmlns:p14="http://schemas.microsoft.com/office/powerpoint/2010/main" val="1097873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851648" cy="1828800"/>
          </a:xfrm>
        </p:spPr>
        <p:txBody>
          <a:bodyPr>
            <a:normAutofit/>
          </a:bodyPr>
          <a:lstStyle/>
          <a:p>
            <a:r>
              <a:rPr lang="en-US" sz="5400" dirty="0">
                <a:effectLst/>
              </a:rPr>
              <a:t>People hard to witness to</a:t>
            </a:r>
          </a:p>
        </p:txBody>
      </p:sp>
      <p:sp>
        <p:nvSpPr>
          <p:cNvPr id="3" name="Subtitle 2"/>
          <p:cNvSpPr>
            <a:spLocks noGrp="1"/>
          </p:cNvSpPr>
          <p:nvPr>
            <p:ph type="subTitle" idx="1"/>
          </p:nvPr>
        </p:nvSpPr>
        <p:spPr>
          <a:xfrm>
            <a:off x="609600" y="2667000"/>
            <a:ext cx="8305800" cy="3200400"/>
          </a:xfrm>
        </p:spPr>
        <p:txBody>
          <a:bodyPr>
            <a:normAutofit/>
          </a:bodyPr>
          <a:lstStyle/>
          <a:p>
            <a:pPr marL="514350" lvl="0" indent="-514350" algn="l">
              <a:buFont typeface="+mj-lt"/>
              <a:buAutoNum type="arabicPeriod"/>
            </a:pPr>
            <a:r>
              <a:rPr lang="en-US" dirty="0"/>
              <a:t>Religious</a:t>
            </a:r>
          </a:p>
          <a:p>
            <a:pPr marL="514350" lvl="0" indent="-514350" algn="l">
              <a:buFont typeface="+mj-lt"/>
              <a:buAutoNum type="arabicPeriod"/>
            </a:pPr>
            <a:r>
              <a:rPr lang="en-US" dirty="0"/>
              <a:t>Plagued (hurting)</a:t>
            </a:r>
          </a:p>
          <a:p>
            <a:pPr marL="514350" lvl="0" indent="-514350" algn="l">
              <a:buFont typeface="+mj-lt"/>
              <a:buAutoNum type="arabicPeriod"/>
            </a:pPr>
            <a:r>
              <a:rPr lang="en-US" dirty="0"/>
              <a:t>Intellectual</a:t>
            </a:r>
          </a:p>
          <a:p>
            <a:pPr marL="514350" lvl="0" indent="-514350" algn="l">
              <a:buFont typeface="+mj-lt"/>
              <a:buAutoNum type="arabicPeriod"/>
            </a:pPr>
            <a:r>
              <a:rPr lang="en-US" dirty="0" smtClean="0"/>
              <a:t>Pagan</a:t>
            </a:r>
          </a:p>
          <a:p>
            <a:pPr marL="514350" lvl="0" indent="-514350" algn="l">
              <a:buFont typeface="+mj-lt"/>
              <a:buAutoNum type="arabicPeriod"/>
            </a:pPr>
            <a:r>
              <a:rPr lang="en-US" dirty="0" smtClean="0"/>
              <a:t>People we know</a:t>
            </a:r>
          </a:p>
          <a:p>
            <a:pPr marL="514350" lvl="0" indent="-514350" algn="l">
              <a:buFont typeface="+mj-lt"/>
              <a:buAutoNum type="arabicPeriod"/>
            </a:pPr>
            <a:r>
              <a:rPr lang="en-US" dirty="0" smtClean="0"/>
              <a:t>People we don’t know</a:t>
            </a:r>
            <a:endParaRPr lang="en-US" dirty="0"/>
          </a:p>
          <a:p>
            <a:pPr algn="l"/>
            <a:endParaRPr lang="en-US" dirty="0"/>
          </a:p>
          <a:p>
            <a:endParaRPr lang="en-US" dirty="0"/>
          </a:p>
        </p:txBody>
      </p:sp>
    </p:spTree>
    <p:extLst>
      <p:ext uri="{BB962C8B-B14F-4D97-AF65-F5344CB8AC3E}">
        <p14:creationId xmlns:p14="http://schemas.microsoft.com/office/powerpoint/2010/main" val="2493173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924800" cy="1143000"/>
          </a:xfrm>
        </p:spPr>
        <p:txBody>
          <a:bodyPr>
            <a:normAutofit/>
          </a:bodyPr>
          <a:lstStyle/>
          <a:p>
            <a:pPr algn="ctr"/>
            <a:r>
              <a:rPr lang="en-US" sz="5400" dirty="0" smtClean="0">
                <a:effectLst/>
              </a:rPr>
              <a:t>Religious</a:t>
            </a:r>
            <a:endParaRPr lang="en-US" sz="5400" dirty="0">
              <a:effectLst/>
            </a:endParaRPr>
          </a:p>
        </p:txBody>
      </p:sp>
      <p:sp>
        <p:nvSpPr>
          <p:cNvPr id="3" name="Subtitle 2"/>
          <p:cNvSpPr>
            <a:spLocks noGrp="1"/>
          </p:cNvSpPr>
          <p:nvPr>
            <p:ph type="subTitle" idx="1"/>
          </p:nvPr>
        </p:nvSpPr>
        <p:spPr>
          <a:xfrm>
            <a:off x="533400" y="3228536"/>
            <a:ext cx="8077200" cy="3400864"/>
          </a:xfrm>
        </p:spPr>
        <p:txBody>
          <a:bodyPr>
            <a:normAutofit fontScale="85000" lnSpcReduction="20000"/>
          </a:bodyPr>
          <a:lstStyle/>
          <a:p>
            <a:pPr algn="l"/>
            <a:r>
              <a:rPr lang="en-US" baseline="30000" dirty="0"/>
              <a:t> </a:t>
            </a:r>
            <a:r>
              <a:rPr lang="en-US" dirty="0"/>
              <a:t>Characteristics -	</a:t>
            </a:r>
            <a:r>
              <a:rPr lang="en-US" dirty="0" smtClean="0"/>
              <a:t>accepts </a:t>
            </a:r>
            <a:r>
              <a:rPr lang="en-US" dirty="0"/>
              <a:t>our basic presuppositions</a:t>
            </a:r>
          </a:p>
          <a:p>
            <a:pPr algn="l"/>
            <a:r>
              <a:rPr lang="en-US" dirty="0"/>
              <a:t> </a:t>
            </a:r>
          </a:p>
          <a:p>
            <a:pPr algn="l"/>
            <a:r>
              <a:rPr lang="en-US" dirty="0"/>
              <a:t>Problem	-	</a:t>
            </a:r>
            <a:r>
              <a:rPr lang="en-US" dirty="0" smtClean="0"/>
              <a:t>their </a:t>
            </a:r>
            <a:r>
              <a:rPr lang="en-US" dirty="0"/>
              <a:t>religion, works, rites, indifference</a:t>
            </a:r>
          </a:p>
          <a:p>
            <a:pPr algn="l"/>
            <a:r>
              <a:rPr lang="en-US" dirty="0"/>
              <a:t> </a:t>
            </a:r>
          </a:p>
          <a:p>
            <a:pPr algn="l"/>
            <a:r>
              <a:rPr lang="en-US" dirty="0"/>
              <a:t>Approach - 		confront with Gospel</a:t>
            </a:r>
          </a:p>
          <a:p>
            <a:pPr algn="l"/>
            <a:r>
              <a:rPr lang="en-US" dirty="0"/>
              <a:t> </a:t>
            </a:r>
          </a:p>
          <a:p>
            <a:pPr algn="l"/>
            <a:r>
              <a:rPr lang="en-US" dirty="0"/>
              <a:t>Example - 		John 3:1-15  Nicodemus</a:t>
            </a:r>
          </a:p>
          <a:p>
            <a:pPr algn="l"/>
            <a:r>
              <a:rPr lang="en-US" dirty="0"/>
              <a:t>			Acts 8:26-39  </a:t>
            </a:r>
            <a:r>
              <a:rPr lang="en-US" dirty="0" err="1"/>
              <a:t>Etheopian</a:t>
            </a:r>
            <a:endParaRPr lang="en-US" dirty="0"/>
          </a:p>
          <a:p>
            <a:pPr algn="l"/>
            <a:r>
              <a:rPr lang="en-US" dirty="0"/>
              <a:t> </a:t>
            </a:r>
          </a:p>
          <a:p>
            <a:pPr algn="l"/>
            <a:r>
              <a:rPr lang="en-US" dirty="0"/>
              <a:t>Advice - 		beware of side issues</a:t>
            </a:r>
          </a:p>
          <a:p>
            <a:pPr algn="l"/>
            <a:endParaRPr lang="en-US" dirty="0"/>
          </a:p>
          <a:p>
            <a:pPr algn="l"/>
            <a:endParaRPr lang="en-US" dirty="0"/>
          </a:p>
        </p:txBody>
      </p:sp>
    </p:spTree>
    <p:extLst>
      <p:ext uri="{BB962C8B-B14F-4D97-AF65-F5344CB8AC3E}">
        <p14:creationId xmlns:p14="http://schemas.microsoft.com/office/powerpoint/2010/main" val="2889102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409</TotalTime>
  <Words>99</Words>
  <Application>Microsoft Office PowerPoint</Application>
  <PresentationFormat>On-screen Show (4:3)</PresentationFormat>
  <Paragraphs>119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HOW TO RELATE TO UNBELIEVERS</vt:lpstr>
      <vt:lpstr>OUR LORD’S DIRECTION</vt:lpstr>
      <vt:lpstr>Acts 1:8 </vt:lpstr>
      <vt:lpstr>JOHN 17:14-21</vt:lpstr>
      <vt:lpstr>JESUS’ EXAMPLE Matthew 9:35-38</vt:lpstr>
      <vt:lpstr>JESUS’ EXAMPLE Matthew 9:35-38</vt:lpstr>
      <vt:lpstr>When we want to make that contact with non-believers.</vt:lpstr>
      <vt:lpstr>People hard to witness to</vt:lpstr>
      <vt:lpstr>Religious</vt:lpstr>
      <vt:lpstr>Plagued</vt:lpstr>
      <vt:lpstr>Plagued - continued</vt:lpstr>
      <vt:lpstr>Intellectual</vt:lpstr>
      <vt:lpstr>Pagan</vt:lpstr>
      <vt:lpstr>What does God offer?</vt:lpstr>
      <vt:lpstr>What is eternal life? John 17:3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dc:creator>
  <cp:lastModifiedBy>Lee</cp:lastModifiedBy>
  <cp:revision>34</cp:revision>
  <cp:lastPrinted>2019-07-21T00:25:55Z</cp:lastPrinted>
  <dcterms:created xsi:type="dcterms:W3CDTF">2019-06-10T21:38:33Z</dcterms:created>
  <dcterms:modified xsi:type="dcterms:W3CDTF">2019-07-21T00:30:35Z</dcterms:modified>
</cp:coreProperties>
</file>