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5" r:id="rId4"/>
    <p:sldId id="259" r:id="rId5"/>
    <p:sldId id="261" r:id="rId6"/>
    <p:sldId id="260" r:id="rId7"/>
    <p:sldId id="262" r:id="rId8"/>
    <p:sldId id="267" r:id="rId9"/>
    <p:sldId id="266"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6/22/2019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6/22/2019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6/22/2019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6/22/2019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6/22/2019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FAC2B-2A08-4E63-B275-429583CFB161}"/>
              </a:ext>
            </a:extLst>
          </p:cNvPr>
          <p:cNvSpPr>
            <a:spLocks noGrp="1"/>
          </p:cNvSpPr>
          <p:nvPr>
            <p:ph type="ctrTitle"/>
          </p:nvPr>
        </p:nvSpPr>
        <p:spPr/>
        <p:txBody>
          <a:bodyPr>
            <a:normAutofit/>
          </a:bodyPr>
          <a:lstStyle/>
          <a:p>
            <a:r>
              <a:rPr lang="en-US" sz="4000" dirty="0"/>
              <a:t>Bible Foundations Class</a:t>
            </a:r>
          </a:p>
        </p:txBody>
      </p:sp>
      <p:sp>
        <p:nvSpPr>
          <p:cNvPr id="3" name="Subtitle 2">
            <a:extLst>
              <a:ext uri="{FF2B5EF4-FFF2-40B4-BE49-F238E27FC236}">
                <a16:creationId xmlns:a16="http://schemas.microsoft.com/office/drawing/2014/main" id="{FAB72043-ECAA-4D7D-9E66-253B53905615}"/>
              </a:ext>
            </a:extLst>
          </p:cNvPr>
          <p:cNvSpPr>
            <a:spLocks noGrp="1"/>
          </p:cNvSpPr>
          <p:nvPr>
            <p:ph type="subTitle" idx="1"/>
          </p:nvPr>
        </p:nvSpPr>
        <p:spPr/>
        <p:txBody>
          <a:bodyPr>
            <a:normAutofit/>
          </a:bodyPr>
          <a:lstStyle/>
          <a:p>
            <a:r>
              <a:rPr lang="en-US" sz="2400" b="1" dirty="0"/>
              <a:t>Fellowship with God</a:t>
            </a:r>
          </a:p>
        </p:txBody>
      </p:sp>
    </p:spTree>
    <p:extLst>
      <p:ext uri="{BB962C8B-B14F-4D97-AF65-F5344CB8AC3E}">
        <p14:creationId xmlns:p14="http://schemas.microsoft.com/office/powerpoint/2010/main" val="90529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7D5F7B0-6821-4774-9E5A-65FE44EBA757}"/>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721516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690DA-B445-4F32-9590-C3127A35CBCB}"/>
              </a:ext>
            </a:extLst>
          </p:cNvPr>
          <p:cNvSpPr>
            <a:spLocks noGrp="1"/>
          </p:cNvSpPr>
          <p:nvPr>
            <p:ph type="title"/>
          </p:nvPr>
        </p:nvSpPr>
        <p:spPr/>
        <p:txBody>
          <a:bodyPr/>
          <a:lstStyle/>
          <a:p>
            <a:r>
              <a:rPr lang="en-US" dirty="0"/>
              <a:t>Review…</a:t>
            </a:r>
          </a:p>
        </p:txBody>
      </p:sp>
      <p:sp>
        <p:nvSpPr>
          <p:cNvPr id="3" name="Content Placeholder 2">
            <a:extLst>
              <a:ext uri="{FF2B5EF4-FFF2-40B4-BE49-F238E27FC236}">
                <a16:creationId xmlns:a16="http://schemas.microsoft.com/office/drawing/2014/main" id="{81B3CB1C-F88F-4440-B18F-89B285B82DE3}"/>
              </a:ext>
            </a:extLst>
          </p:cNvPr>
          <p:cNvSpPr>
            <a:spLocks noGrp="1"/>
          </p:cNvSpPr>
          <p:nvPr>
            <p:ph idx="1"/>
          </p:nvPr>
        </p:nvSpPr>
        <p:spPr/>
        <p:txBody>
          <a:bodyPr>
            <a:normAutofit/>
          </a:bodyPr>
          <a:lstStyle/>
          <a:p>
            <a:r>
              <a:rPr lang="en-US" sz="2400" b="1" dirty="0"/>
              <a:t>What is the Bible?</a:t>
            </a:r>
          </a:p>
          <a:p>
            <a:r>
              <a:rPr lang="en-US" sz="2400" dirty="0"/>
              <a:t>The Bible is God’s inspired, infallible, inerrant, authoritative Word.</a:t>
            </a:r>
          </a:p>
          <a:p>
            <a:r>
              <a:rPr lang="en-US" sz="2400" b="1" dirty="0"/>
              <a:t>What does it mean to be a Christian?</a:t>
            </a:r>
          </a:p>
          <a:p>
            <a:r>
              <a:rPr lang="en-US" sz="2400" dirty="0"/>
              <a:t>When we understand who God is, who we are, and respond to what Jesus did, then we become a Christian.</a:t>
            </a:r>
          </a:p>
          <a:p>
            <a:r>
              <a:rPr lang="en-US" sz="2400" dirty="0"/>
              <a:t>We must respond to God’s grace by faith, not by works, in His sacrifice for our sins.</a:t>
            </a:r>
          </a:p>
        </p:txBody>
      </p:sp>
    </p:spTree>
    <p:extLst>
      <p:ext uri="{BB962C8B-B14F-4D97-AF65-F5344CB8AC3E}">
        <p14:creationId xmlns:p14="http://schemas.microsoft.com/office/powerpoint/2010/main" val="397434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From ‘lost’ to ‘saved’…</a:t>
            </a:r>
          </a:p>
        </p:txBody>
      </p:sp>
      <p:sp>
        <p:nvSpPr>
          <p:cNvPr id="4" name="Oval 3"/>
          <p:cNvSpPr/>
          <p:nvPr/>
        </p:nvSpPr>
        <p:spPr>
          <a:xfrm>
            <a:off x="2209800" y="4419600"/>
            <a:ext cx="1905000" cy="2057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6" name="Elbow Connector 5"/>
          <p:cNvCxnSpPr/>
          <p:nvPr/>
        </p:nvCxnSpPr>
        <p:spPr>
          <a:xfrm rot="5400000">
            <a:off x="2513806" y="5486400"/>
            <a:ext cx="915194" cy="794"/>
          </a:xfrm>
          <a:prstGeom prst="bentConnector3">
            <a:avLst>
              <a:gd name="adj1"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971800" y="5486400"/>
            <a:ext cx="3048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3048794" y="5714206"/>
            <a:ext cx="4572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4038203" y="6383650"/>
            <a:ext cx="456406" cy="79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120421" y="6328348"/>
            <a:ext cx="304800" cy="1588"/>
          </a:xfrm>
          <a:prstGeom prst="line">
            <a:avLst/>
          </a:prstGeom>
          <a:ln w="38100">
            <a:solidFill>
              <a:srgbClr val="FF0000"/>
            </a:solidFill>
          </a:ln>
          <a:scene3d>
            <a:camera prst="orthographicFront">
              <a:rot lat="0" lon="0" rev="0"/>
            </a:camera>
            <a:lightRig rig="threePt" dir="t"/>
          </a:scene3d>
        </p:spPr>
        <p:style>
          <a:lnRef idx="1">
            <a:schemeClr val="accent1"/>
          </a:lnRef>
          <a:fillRef idx="0">
            <a:schemeClr val="accent1"/>
          </a:fillRef>
          <a:effectRef idx="0">
            <a:schemeClr val="accent1"/>
          </a:effectRef>
          <a:fontRef idx="minor">
            <a:schemeClr val="tx1"/>
          </a:fontRef>
        </p:style>
      </p:cxnSp>
      <p:sp>
        <p:nvSpPr>
          <p:cNvPr id="30" name="Explosion 1 29"/>
          <p:cNvSpPr/>
          <p:nvPr/>
        </p:nvSpPr>
        <p:spPr>
          <a:xfrm>
            <a:off x="2514600" y="4800600"/>
            <a:ext cx="228600" cy="228600"/>
          </a:xfrm>
          <a:prstGeom prst="irregularSeal1">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Explosion 1 30"/>
          <p:cNvSpPr/>
          <p:nvPr/>
        </p:nvSpPr>
        <p:spPr>
          <a:xfrm>
            <a:off x="3276600" y="6172200"/>
            <a:ext cx="228600" cy="152400"/>
          </a:xfrm>
          <a:prstGeom prst="irregularSeal1">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Explosion 1 31"/>
          <p:cNvSpPr/>
          <p:nvPr/>
        </p:nvSpPr>
        <p:spPr>
          <a:xfrm>
            <a:off x="2590800" y="5867400"/>
            <a:ext cx="381000" cy="381000"/>
          </a:xfrm>
          <a:prstGeom prst="irregularSeal1">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Explosion 1 32"/>
          <p:cNvSpPr/>
          <p:nvPr/>
        </p:nvSpPr>
        <p:spPr>
          <a:xfrm>
            <a:off x="2971800" y="4572000"/>
            <a:ext cx="304800" cy="304800"/>
          </a:xfrm>
          <a:prstGeom prst="irregularSeal1">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Explosion 1 34"/>
          <p:cNvSpPr/>
          <p:nvPr/>
        </p:nvSpPr>
        <p:spPr>
          <a:xfrm>
            <a:off x="2590800" y="5334000"/>
            <a:ext cx="152400" cy="152400"/>
          </a:xfrm>
          <a:prstGeom prst="irregularSeal1">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Explosion 1 35"/>
          <p:cNvSpPr/>
          <p:nvPr/>
        </p:nvSpPr>
        <p:spPr>
          <a:xfrm>
            <a:off x="3733800" y="5486400"/>
            <a:ext cx="304800" cy="304800"/>
          </a:xfrm>
          <a:prstGeom prst="irregularSeal1">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Explosion 1 36"/>
          <p:cNvSpPr/>
          <p:nvPr/>
        </p:nvSpPr>
        <p:spPr>
          <a:xfrm>
            <a:off x="3429000" y="5257800"/>
            <a:ext cx="228600" cy="228600"/>
          </a:xfrm>
          <a:prstGeom prst="irregularSeal1">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Explosion 1 37"/>
          <p:cNvSpPr/>
          <p:nvPr/>
        </p:nvSpPr>
        <p:spPr>
          <a:xfrm>
            <a:off x="3733800" y="4953000"/>
            <a:ext cx="228600" cy="228600"/>
          </a:xfrm>
          <a:prstGeom prst="irregularSeal1">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2971800" y="5029201"/>
            <a:ext cx="381000" cy="461665"/>
          </a:xfrm>
          <a:prstGeom prst="rect">
            <a:avLst/>
          </a:prstGeom>
          <a:noFill/>
          <a:ln>
            <a:noFill/>
          </a:ln>
        </p:spPr>
        <p:txBody>
          <a:bodyPr wrap="square" lIns="91440" tIns="45720" rIns="91440" bIns="45720">
            <a:spAutoFit/>
            <a:scene3d>
              <a:camera prst="perspectiveContrastingLeftFacing"/>
              <a:lightRig rig="threePt" dir="t"/>
            </a:scene3d>
          </a:bodyPr>
          <a:lstStyle/>
          <a:p>
            <a:pPr algn="ctr"/>
            <a:r>
              <a:rPr lang="en-US" sz="2400" b="1" dirty="0">
                <a:ln w="31550" cmpd="sng">
                  <a:gradFill>
                    <a:gsLst>
                      <a:gs pos="25000">
                        <a:schemeClr val="accent1">
                          <a:shade val="25000"/>
                          <a:satMod val="190000"/>
                        </a:schemeClr>
                      </a:gs>
                      <a:gs pos="80000">
                        <a:schemeClr val="accent1">
                          <a:tint val="75000"/>
                          <a:satMod val="190000"/>
                        </a:schemeClr>
                      </a:gs>
                    </a:gsLst>
                    <a:lin ang="5400000"/>
                  </a:gradFill>
                  <a:prstDash val="solid"/>
                </a:ln>
                <a:effectLst>
                  <a:outerShdw blurRad="41275" dist="12700" dir="12000000" algn="tl" rotWithShape="0">
                    <a:srgbClr val="000000">
                      <a:alpha val="40000"/>
                    </a:srgbClr>
                  </a:outerShdw>
                </a:effectLst>
              </a:rPr>
              <a:t>S</a:t>
            </a:r>
          </a:p>
        </p:txBody>
      </p:sp>
      <p:sp>
        <p:nvSpPr>
          <p:cNvPr id="49" name="Oval 48"/>
          <p:cNvSpPr/>
          <p:nvPr/>
        </p:nvSpPr>
        <p:spPr>
          <a:xfrm>
            <a:off x="8267700" y="4416307"/>
            <a:ext cx="1905000" cy="2057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0" name="Explosion 1 49"/>
          <p:cNvSpPr/>
          <p:nvPr/>
        </p:nvSpPr>
        <p:spPr>
          <a:xfrm>
            <a:off x="9105900" y="4568707"/>
            <a:ext cx="228600" cy="228600"/>
          </a:xfrm>
          <a:prstGeom prst="irregularSeal1">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Explosion 1 50"/>
          <p:cNvSpPr/>
          <p:nvPr/>
        </p:nvSpPr>
        <p:spPr>
          <a:xfrm>
            <a:off x="9639300" y="4721107"/>
            <a:ext cx="228600" cy="228600"/>
          </a:xfrm>
          <a:prstGeom prst="irregularSeal1">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Explosion 1 51"/>
          <p:cNvSpPr/>
          <p:nvPr/>
        </p:nvSpPr>
        <p:spPr>
          <a:xfrm>
            <a:off x="8572500" y="4721107"/>
            <a:ext cx="228600" cy="228600"/>
          </a:xfrm>
          <a:prstGeom prst="irregularSeal1">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Explosion 1 52"/>
          <p:cNvSpPr/>
          <p:nvPr/>
        </p:nvSpPr>
        <p:spPr>
          <a:xfrm>
            <a:off x="8572500" y="5864107"/>
            <a:ext cx="228600" cy="228600"/>
          </a:xfrm>
          <a:prstGeom prst="irregularSeal1">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Explosion 1 53"/>
          <p:cNvSpPr/>
          <p:nvPr/>
        </p:nvSpPr>
        <p:spPr>
          <a:xfrm>
            <a:off x="9639300" y="5864107"/>
            <a:ext cx="228600" cy="228600"/>
          </a:xfrm>
          <a:prstGeom prst="irregularSeal1">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Explosion 1 54"/>
          <p:cNvSpPr/>
          <p:nvPr/>
        </p:nvSpPr>
        <p:spPr>
          <a:xfrm>
            <a:off x="9867900" y="5330707"/>
            <a:ext cx="228600" cy="228600"/>
          </a:xfrm>
          <a:prstGeom prst="irregularSeal1">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Explosion 1 55"/>
          <p:cNvSpPr/>
          <p:nvPr/>
        </p:nvSpPr>
        <p:spPr>
          <a:xfrm>
            <a:off x="8343900" y="5330707"/>
            <a:ext cx="228600" cy="228600"/>
          </a:xfrm>
          <a:prstGeom prst="irregularSeal1">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Explosion 1 56"/>
          <p:cNvSpPr/>
          <p:nvPr/>
        </p:nvSpPr>
        <p:spPr>
          <a:xfrm>
            <a:off x="9105900" y="6168907"/>
            <a:ext cx="228600" cy="228600"/>
          </a:xfrm>
          <a:prstGeom prst="irregularSeal1">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8" name="Straight Connector 57"/>
          <p:cNvCxnSpPr/>
          <p:nvPr/>
        </p:nvCxnSpPr>
        <p:spPr>
          <a:xfrm rot="5400000">
            <a:off x="9030494" y="5177513"/>
            <a:ext cx="456406" cy="79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9105900" y="5102107"/>
            <a:ext cx="304800" cy="1588"/>
          </a:xfrm>
          <a:prstGeom prst="line">
            <a:avLst/>
          </a:prstGeom>
          <a:ln w="38100">
            <a:solidFill>
              <a:srgbClr val="FF0000"/>
            </a:solidFill>
          </a:ln>
          <a:scene3d>
            <a:camera prst="orthographicFront">
              <a:rot lat="0" lon="0" rev="0"/>
            </a:camera>
            <a:lightRig rig="threePt" dir="t"/>
          </a:scene3d>
        </p:spPr>
        <p:style>
          <a:lnRef idx="1">
            <a:schemeClr val="accent1"/>
          </a:lnRef>
          <a:fillRef idx="0">
            <a:schemeClr val="accent1"/>
          </a:fillRef>
          <a:effectRef idx="0">
            <a:schemeClr val="accent1"/>
          </a:effectRef>
          <a:fontRef idx="minor">
            <a:schemeClr val="tx1"/>
          </a:fontRef>
        </p:style>
      </p:cxnSp>
      <p:sp>
        <p:nvSpPr>
          <p:cNvPr id="60" name="Rectangle 59"/>
          <p:cNvSpPr/>
          <p:nvPr/>
        </p:nvSpPr>
        <p:spPr>
          <a:xfrm>
            <a:off x="9334500" y="5483108"/>
            <a:ext cx="381000" cy="461665"/>
          </a:xfrm>
          <a:prstGeom prst="rect">
            <a:avLst/>
          </a:prstGeom>
          <a:noFill/>
          <a:ln>
            <a:noFill/>
          </a:ln>
        </p:spPr>
        <p:txBody>
          <a:bodyPr wrap="square" lIns="91440" tIns="45720" rIns="91440" bIns="45720">
            <a:spAutoFit/>
            <a:scene3d>
              <a:camera prst="perspectiveContrastingLeftFacing"/>
              <a:lightRig rig="threePt" dir="t"/>
            </a:scene3d>
          </a:bodyPr>
          <a:lstStyle/>
          <a:p>
            <a:pPr algn="ctr"/>
            <a:r>
              <a:rPr lang="en-US" sz="2400" b="1" dirty="0">
                <a:ln w="31550" cmpd="sng">
                  <a:gradFill>
                    <a:gsLst>
                      <a:gs pos="25000">
                        <a:schemeClr val="accent1">
                          <a:shade val="25000"/>
                          <a:satMod val="190000"/>
                        </a:schemeClr>
                      </a:gs>
                      <a:gs pos="80000">
                        <a:schemeClr val="accent1">
                          <a:tint val="75000"/>
                          <a:satMod val="190000"/>
                        </a:schemeClr>
                      </a:gs>
                    </a:gsLst>
                    <a:lin ang="5400000"/>
                  </a:gradFill>
                  <a:prstDash val="solid"/>
                </a:ln>
                <a:effectLst>
                  <a:outerShdw blurRad="41275" dist="12700" dir="12000000" algn="tl" rotWithShape="0">
                    <a:srgbClr val="000000">
                      <a:alpha val="40000"/>
                    </a:srgbClr>
                  </a:outerShdw>
                </a:effectLst>
              </a:rPr>
              <a:t>S</a:t>
            </a:r>
          </a:p>
        </p:txBody>
      </p:sp>
      <p:cxnSp>
        <p:nvCxnSpPr>
          <p:cNvPr id="61" name="Elbow Connector 60"/>
          <p:cNvCxnSpPr/>
          <p:nvPr/>
        </p:nvCxnSpPr>
        <p:spPr>
          <a:xfrm rot="5400000">
            <a:off x="8572500" y="5483107"/>
            <a:ext cx="915194" cy="794"/>
          </a:xfrm>
          <a:prstGeom prst="bentConnector3">
            <a:avLst>
              <a:gd name="adj1"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9106694" y="5710913"/>
            <a:ext cx="4572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9029700" y="5483107"/>
            <a:ext cx="3048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D9B0082-8E5B-45C6-BFF5-BB8647BE313C}"/>
              </a:ext>
            </a:extLst>
          </p:cNvPr>
          <p:cNvSpPr txBox="1"/>
          <p:nvPr/>
        </p:nvSpPr>
        <p:spPr>
          <a:xfrm>
            <a:off x="2209800" y="3132944"/>
            <a:ext cx="2293064" cy="830997"/>
          </a:xfrm>
          <a:prstGeom prst="rect">
            <a:avLst/>
          </a:prstGeom>
          <a:noFill/>
        </p:spPr>
        <p:txBody>
          <a:bodyPr wrap="none" rtlCol="0">
            <a:spAutoFit/>
          </a:bodyPr>
          <a:lstStyle/>
          <a:p>
            <a:pPr algn="ctr"/>
            <a:r>
              <a:rPr lang="en-US" sz="2400" dirty="0"/>
              <a:t>Before becoming</a:t>
            </a:r>
          </a:p>
          <a:p>
            <a:pPr algn="ctr"/>
            <a:r>
              <a:rPr lang="en-US" sz="2400" dirty="0"/>
              <a:t>A Christian</a:t>
            </a:r>
          </a:p>
        </p:txBody>
      </p:sp>
      <p:sp>
        <p:nvSpPr>
          <p:cNvPr id="40" name="TextBox 39">
            <a:extLst>
              <a:ext uri="{FF2B5EF4-FFF2-40B4-BE49-F238E27FC236}">
                <a16:creationId xmlns:a16="http://schemas.microsoft.com/office/drawing/2014/main" id="{F580DFCD-8777-450A-9F42-2E665D7F0884}"/>
              </a:ext>
            </a:extLst>
          </p:cNvPr>
          <p:cNvSpPr txBox="1"/>
          <p:nvPr/>
        </p:nvSpPr>
        <p:spPr>
          <a:xfrm>
            <a:off x="8160454" y="3132944"/>
            <a:ext cx="2119491" cy="830997"/>
          </a:xfrm>
          <a:prstGeom prst="rect">
            <a:avLst/>
          </a:prstGeom>
          <a:noFill/>
        </p:spPr>
        <p:txBody>
          <a:bodyPr wrap="none" rtlCol="0">
            <a:spAutoFit/>
          </a:bodyPr>
          <a:lstStyle/>
          <a:p>
            <a:pPr algn="ctr"/>
            <a:r>
              <a:rPr lang="en-US" sz="2400" dirty="0"/>
              <a:t>After becoming</a:t>
            </a:r>
          </a:p>
          <a:p>
            <a:pPr algn="ctr"/>
            <a:r>
              <a:rPr lang="en-US" sz="2400" dirty="0"/>
              <a:t>A Christian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par>
                                <p:cTn id="13" presetID="10" presetClass="entr" presetSubtype="0" fill="hold" nodeType="with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fade">
                                      <p:cBhvr>
                                        <p:cTn id="15" dur="500"/>
                                        <p:tgtEl>
                                          <p:spTgt spid="2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fade">
                                      <p:cBhvr>
                                        <p:cTn id="20" dur="500"/>
                                        <p:tgtEl>
                                          <p:spTgt spid="33"/>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fade">
                                      <p:cBhvr>
                                        <p:cTn id="23" dur="500"/>
                                        <p:tgtEl>
                                          <p:spTgt spid="30"/>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5"/>
                                        </p:tgtEl>
                                        <p:attrNameLst>
                                          <p:attrName>style.visibility</p:attrName>
                                        </p:attrNameLst>
                                      </p:cBhvr>
                                      <p:to>
                                        <p:strVal val="visible"/>
                                      </p:to>
                                    </p:set>
                                    <p:animEffect transition="in" filter="fade">
                                      <p:cBhvr>
                                        <p:cTn id="26" dur="500"/>
                                        <p:tgtEl>
                                          <p:spTgt spid="3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fade">
                                      <p:cBhvr>
                                        <p:cTn id="29" dur="500"/>
                                        <p:tgtEl>
                                          <p:spTgt spid="3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fade">
                                      <p:cBhvr>
                                        <p:cTn id="32" dur="500"/>
                                        <p:tgtEl>
                                          <p:spTgt spid="3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fade">
                                      <p:cBhvr>
                                        <p:cTn id="35" dur="500"/>
                                        <p:tgtEl>
                                          <p:spTgt spid="37"/>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8"/>
                                        </p:tgtEl>
                                        <p:attrNameLst>
                                          <p:attrName>style.visibility</p:attrName>
                                        </p:attrNameLst>
                                      </p:cBhvr>
                                      <p:to>
                                        <p:strVal val="visible"/>
                                      </p:to>
                                    </p:set>
                                    <p:animEffect transition="in" filter="fade">
                                      <p:cBhvr>
                                        <p:cTn id="38" dur="500"/>
                                        <p:tgtEl>
                                          <p:spTgt spid="38"/>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fade">
                                      <p:cBhvr>
                                        <p:cTn id="41" dur="500"/>
                                        <p:tgtEl>
                                          <p:spTgt spid="36"/>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60"/>
                                        </p:tgtEl>
                                        <p:attrNameLst>
                                          <p:attrName>style.visibility</p:attrName>
                                        </p:attrNameLst>
                                      </p:cBhvr>
                                      <p:to>
                                        <p:strVal val="visible"/>
                                      </p:to>
                                    </p:set>
                                    <p:animEffect transition="in" filter="fade">
                                      <p:cBhvr>
                                        <p:cTn id="46" dur="500"/>
                                        <p:tgtEl>
                                          <p:spTgt spid="60"/>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59"/>
                                        </p:tgtEl>
                                        <p:attrNameLst>
                                          <p:attrName>style.visibility</p:attrName>
                                        </p:attrNameLst>
                                      </p:cBhvr>
                                      <p:to>
                                        <p:strVal val="visible"/>
                                      </p:to>
                                    </p:set>
                                    <p:animEffect transition="in" filter="fade">
                                      <p:cBhvr>
                                        <p:cTn id="51" dur="500"/>
                                        <p:tgtEl>
                                          <p:spTgt spid="59"/>
                                        </p:tgtEl>
                                      </p:cBhvr>
                                    </p:animEffect>
                                  </p:childTnLst>
                                </p:cTn>
                              </p:par>
                              <p:par>
                                <p:cTn id="52" presetID="10" presetClass="entr" presetSubtype="0" fill="hold" nodeType="withEffect">
                                  <p:stCondLst>
                                    <p:cond delay="0"/>
                                  </p:stCondLst>
                                  <p:childTnLst>
                                    <p:set>
                                      <p:cBhvr>
                                        <p:cTn id="53" dur="1" fill="hold">
                                          <p:stCondLst>
                                            <p:cond delay="0"/>
                                          </p:stCondLst>
                                        </p:cTn>
                                        <p:tgtEl>
                                          <p:spTgt spid="58"/>
                                        </p:tgtEl>
                                        <p:attrNameLst>
                                          <p:attrName>style.visibility</p:attrName>
                                        </p:attrNameLst>
                                      </p:cBhvr>
                                      <p:to>
                                        <p:strVal val="visible"/>
                                      </p:to>
                                    </p:set>
                                    <p:animEffect transition="in" filter="fade">
                                      <p:cBhvr>
                                        <p:cTn id="54" dur="500"/>
                                        <p:tgtEl>
                                          <p:spTgt spid="58"/>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52"/>
                                        </p:tgtEl>
                                        <p:attrNameLst>
                                          <p:attrName>style.visibility</p:attrName>
                                        </p:attrNameLst>
                                      </p:cBhvr>
                                      <p:to>
                                        <p:strVal val="visible"/>
                                      </p:to>
                                    </p:set>
                                    <p:animEffect transition="in" filter="fade">
                                      <p:cBhvr>
                                        <p:cTn id="59" dur="500"/>
                                        <p:tgtEl>
                                          <p:spTgt spid="52"/>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50"/>
                                        </p:tgtEl>
                                        <p:attrNameLst>
                                          <p:attrName>style.visibility</p:attrName>
                                        </p:attrNameLst>
                                      </p:cBhvr>
                                      <p:to>
                                        <p:strVal val="visible"/>
                                      </p:to>
                                    </p:set>
                                    <p:animEffect transition="in" filter="fade">
                                      <p:cBhvr>
                                        <p:cTn id="62" dur="500"/>
                                        <p:tgtEl>
                                          <p:spTgt spid="50"/>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51"/>
                                        </p:tgtEl>
                                        <p:attrNameLst>
                                          <p:attrName>style.visibility</p:attrName>
                                        </p:attrNameLst>
                                      </p:cBhvr>
                                      <p:to>
                                        <p:strVal val="visible"/>
                                      </p:to>
                                    </p:set>
                                    <p:animEffect transition="in" filter="fade">
                                      <p:cBhvr>
                                        <p:cTn id="65" dur="500"/>
                                        <p:tgtEl>
                                          <p:spTgt spid="51"/>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55"/>
                                        </p:tgtEl>
                                        <p:attrNameLst>
                                          <p:attrName>style.visibility</p:attrName>
                                        </p:attrNameLst>
                                      </p:cBhvr>
                                      <p:to>
                                        <p:strVal val="visible"/>
                                      </p:to>
                                    </p:set>
                                    <p:animEffect transition="in" filter="fade">
                                      <p:cBhvr>
                                        <p:cTn id="68" dur="500"/>
                                        <p:tgtEl>
                                          <p:spTgt spid="55"/>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54"/>
                                        </p:tgtEl>
                                        <p:attrNameLst>
                                          <p:attrName>style.visibility</p:attrName>
                                        </p:attrNameLst>
                                      </p:cBhvr>
                                      <p:to>
                                        <p:strVal val="visible"/>
                                      </p:to>
                                    </p:set>
                                    <p:animEffect transition="in" filter="fade">
                                      <p:cBhvr>
                                        <p:cTn id="71" dur="500"/>
                                        <p:tgtEl>
                                          <p:spTgt spid="54"/>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57"/>
                                        </p:tgtEl>
                                        <p:attrNameLst>
                                          <p:attrName>style.visibility</p:attrName>
                                        </p:attrNameLst>
                                      </p:cBhvr>
                                      <p:to>
                                        <p:strVal val="visible"/>
                                      </p:to>
                                    </p:set>
                                    <p:animEffect transition="in" filter="fade">
                                      <p:cBhvr>
                                        <p:cTn id="74" dur="500"/>
                                        <p:tgtEl>
                                          <p:spTgt spid="57"/>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53"/>
                                        </p:tgtEl>
                                        <p:attrNameLst>
                                          <p:attrName>style.visibility</p:attrName>
                                        </p:attrNameLst>
                                      </p:cBhvr>
                                      <p:to>
                                        <p:strVal val="visible"/>
                                      </p:to>
                                    </p:set>
                                    <p:animEffect transition="in" filter="fade">
                                      <p:cBhvr>
                                        <p:cTn id="77" dur="500"/>
                                        <p:tgtEl>
                                          <p:spTgt spid="53"/>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56"/>
                                        </p:tgtEl>
                                        <p:attrNameLst>
                                          <p:attrName>style.visibility</p:attrName>
                                        </p:attrNameLst>
                                      </p:cBhvr>
                                      <p:to>
                                        <p:strVal val="visible"/>
                                      </p:to>
                                    </p:set>
                                    <p:animEffect transition="in" filter="fade">
                                      <p:cBhvr>
                                        <p:cTn id="80"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5" grpId="0" animBg="1"/>
      <p:bldP spid="36" grpId="0" animBg="1"/>
      <p:bldP spid="37" grpId="0" animBg="1"/>
      <p:bldP spid="38" grpId="0" animBg="1"/>
      <p:bldP spid="39" grpId="0"/>
      <p:bldP spid="50" grpId="0" animBg="1"/>
      <p:bldP spid="51" grpId="0" animBg="1"/>
      <p:bldP spid="52" grpId="0" animBg="1"/>
      <p:bldP spid="53" grpId="0" animBg="1"/>
      <p:bldP spid="54" grpId="0" animBg="1"/>
      <p:bldP spid="55" grpId="0" animBg="1"/>
      <p:bldP spid="56" grpId="0" animBg="1"/>
      <p:bldP spid="57" grpId="0" animBg="1"/>
      <p:bldP spid="6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F4DBA-8A51-4FAD-959D-3EA61B030A11}"/>
              </a:ext>
            </a:extLst>
          </p:cNvPr>
          <p:cNvSpPr>
            <a:spLocks noGrp="1"/>
          </p:cNvSpPr>
          <p:nvPr>
            <p:ph type="title"/>
          </p:nvPr>
        </p:nvSpPr>
        <p:spPr/>
        <p:txBody>
          <a:bodyPr/>
          <a:lstStyle/>
          <a:p>
            <a:r>
              <a:rPr lang="en-US" dirty="0"/>
              <a:t>fellowship with God</a:t>
            </a:r>
          </a:p>
        </p:txBody>
      </p:sp>
      <p:sp>
        <p:nvSpPr>
          <p:cNvPr id="3" name="Content Placeholder 2">
            <a:extLst>
              <a:ext uri="{FF2B5EF4-FFF2-40B4-BE49-F238E27FC236}">
                <a16:creationId xmlns:a16="http://schemas.microsoft.com/office/drawing/2014/main" id="{5BFD68F0-52E2-47DD-9C3A-99CD46DCD559}"/>
              </a:ext>
            </a:extLst>
          </p:cNvPr>
          <p:cNvSpPr>
            <a:spLocks noGrp="1"/>
          </p:cNvSpPr>
          <p:nvPr>
            <p:ph idx="1"/>
          </p:nvPr>
        </p:nvSpPr>
        <p:spPr/>
        <p:txBody>
          <a:bodyPr>
            <a:normAutofit/>
          </a:bodyPr>
          <a:lstStyle/>
          <a:p>
            <a:r>
              <a:rPr lang="en-US" sz="2400" dirty="0"/>
              <a:t>Now that I have a relationship with God, how do I relate to God?</a:t>
            </a:r>
          </a:p>
          <a:p>
            <a:r>
              <a:rPr lang="en-US" sz="2400" dirty="0"/>
              <a:t>Now…what does God expect of me?</a:t>
            </a:r>
          </a:p>
          <a:p>
            <a:r>
              <a:rPr lang="en-US" sz="2400" dirty="0"/>
              <a:t>How do I remain in and grow in fellowship with the One who saved me?</a:t>
            </a:r>
          </a:p>
          <a:p>
            <a:r>
              <a:rPr lang="en-US" sz="2400" dirty="0"/>
              <a:t>Those are answered by understanding our worship of God, walking with God and being controlled by God.</a:t>
            </a:r>
          </a:p>
        </p:txBody>
      </p:sp>
    </p:spTree>
    <p:extLst>
      <p:ext uri="{BB962C8B-B14F-4D97-AF65-F5344CB8AC3E}">
        <p14:creationId xmlns:p14="http://schemas.microsoft.com/office/powerpoint/2010/main" val="3196745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B3547-C5B2-451B-A5F0-2FE2A6045E4E}"/>
              </a:ext>
            </a:extLst>
          </p:cNvPr>
          <p:cNvSpPr>
            <a:spLocks noGrp="1"/>
          </p:cNvSpPr>
          <p:nvPr>
            <p:ph type="title"/>
          </p:nvPr>
        </p:nvSpPr>
        <p:spPr/>
        <p:txBody>
          <a:bodyPr/>
          <a:lstStyle/>
          <a:p>
            <a:r>
              <a:rPr lang="en-US" dirty="0"/>
              <a:t>Worshiping God</a:t>
            </a:r>
          </a:p>
        </p:txBody>
      </p:sp>
      <p:sp>
        <p:nvSpPr>
          <p:cNvPr id="3" name="Content Placeholder 2">
            <a:extLst>
              <a:ext uri="{FF2B5EF4-FFF2-40B4-BE49-F238E27FC236}">
                <a16:creationId xmlns:a16="http://schemas.microsoft.com/office/drawing/2014/main" id="{515190BA-B521-488F-B2CB-B38DB9489F21}"/>
              </a:ext>
            </a:extLst>
          </p:cNvPr>
          <p:cNvSpPr>
            <a:spLocks noGrp="1"/>
          </p:cNvSpPr>
          <p:nvPr>
            <p:ph idx="1"/>
          </p:nvPr>
        </p:nvSpPr>
        <p:spPr/>
        <p:txBody>
          <a:bodyPr>
            <a:normAutofit/>
          </a:bodyPr>
          <a:lstStyle/>
          <a:p>
            <a:r>
              <a:rPr lang="en-US" sz="2400" b="1" dirty="0"/>
              <a:t>John 4:24 </a:t>
            </a:r>
            <a:r>
              <a:rPr lang="en-US" sz="2400" dirty="0">
                <a:solidFill>
                  <a:schemeClr val="accent2">
                    <a:lumMod val="50000"/>
                  </a:schemeClr>
                </a:solidFill>
              </a:rPr>
              <a:t>God is spirit, and those who worship him must worship in spirit and truth.” </a:t>
            </a:r>
          </a:p>
          <a:p>
            <a:r>
              <a:rPr lang="en-US" sz="2400" dirty="0"/>
              <a:t>Worship must be ‘in spirit’.</a:t>
            </a:r>
          </a:p>
          <a:p>
            <a:r>
              <a:rPr lang="en-US" sz="2400" dirty="0"/>
              <a:t>Worship must be ‘in truth’.</a:t>
            </a:r>
            <a:br>
              <a:rPr lang="en-US" sz="2400" dirty="0"/>
            </a:br>
            <a:endParaRPr lang="en-US" sz="2400" dirty="0"/>
          </a:p>
        </p:txBody>
      </p:sp>
    </p:spTree>
    <p:extLst>
      <p:ext uri="{BB962C8B-B14F-4D97-AF65-F5344CB8AC3E}">
        <p14:creationId xmlns:p14="http://schemas.microsoft.com/office/powerpoint/2010/main" val="263082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5D27C-A2E8-4CA7-8C9C-8123F68BD3EB}"/>
              </a:ext>
            </a:extLst>
          </p:cNvPr>
          <p:cNvSpPr>
            <a:spLocks noGrp="1"/>
          </p:cNvSpPr>
          <p:nvPr>
            <p:ph type="title"/>
          </p:nvPr>
        </p:nvSpPr>
        <p:spPr/>
        <p:txBody>
          <a:bodyPr/>
          <a:lstStyle/>
          <a:p>
            <a:r>
              <a:rPr lang="en-US" dirty="0"/>
              <a:t>Walking with God</a:t>
            </a:r>
          </a:p>
        </p:txBody>
      </p:sp>
      <p:sp>
        <p:nvSpPr>
          <p:cNvPr id="3" name="Content Placeholder 2">
            <a:extLst>
              <a:ext uri="{FF2B5EF4-FFF2-40B4-BE49-F238E27FC236}">
                <a16:creationId xmlns:a16="http://schemas.microsoft.com/office/drawing/2014/main" id="{46031BED-92F6-4EE4-98A7-1A24BBAD28CD}"/>
              </a:ext>
            </a:extLst>
          </p:cNvPr>
          <p:cNvSpPr>
            <a:spLocks noGrp="1"/>
          </p:cNvSpPr>
          <p:nvPr>
            <p:ph idx="1"/>
          </p:nvPr>
        </p:nvSpPr>
        <p:spPr/>
        <p:txBody>
          <a:bodyPr/>
          <a:lstStyle/>
          <a:p>
            <a:r>
              <a:rPr lang="en-US" sz="2400" b="1" dirty="0"/>
              <a:t>Galatians 5:16-17 </a:t>
            </a:r>
            <a:r>
              <a:rPr lang="en-US" sz="2400" baseline="30000" dirty="0">
                <a:solidFill>
                  <a:schemeClr val="accent2">
                    <a:lumMod val="50000"/>
                  </a:schemeClr>
                </a:solidFill>
              </a:rPr>
              <a:t>16 </a:t>
            </a:r>
            <a:r>
              <a:rPr lang="en-US" sz="2400" dirty="0">
                <a:solidFill>
                  <a:schemeClr val="accent2">
                    <a:lumMod val="50000"/>
                  </a:schemeClr>
                </a:solidFill>
              </a:rPr>
              <a:t> But I say, walk by the Spirit, and you will not gratify the desires of the flesh. </a:t>
            </a:r>
            <a:r>
              <a:rPr lang="en-US" sz="2400" baseline="30000" dirty="0">
                <a:solidFill>
                  <a:schemeClr val="accent2">
                    <a:lumMod val="50000"/>
                  </a:schemeClr>
                </a:solidFill>
              </a:rPr>
              <a:t>17 </a:t>
            </a:r>
            <a:r>
              <a:rPr lang="en-US" sz="2400" dirty="0">
                <a:solidFill>
                  <a:schemeClr val="accent2">
                    <a:lumMod val="50000"/>
                  </a:schemeClr>
                </a:solidFill>
              </a:rPr>
              <a:t> For the desires of the flesh are against the Spirit, and the desires of the Spirit are against the flesh, for these are opposed to each other, to keep you from doing the things you want to do. </a:t>
            </a:r>
          </a:p>
          <a:p>
            <a:r>
              <a:rPr lang="en-US" sz="2400" dirty="0"/>
              <a:t>How do you walk with a God that you do not see with your physical eyes?</a:t>
            </a:r>
          </a:p>
          <a:p>
            <a:endParaRPr lang="en-US" dirty="0"/>
          </a:p>
        </p:txBody>
      </p:sp>
    </p:spTree>
    <p:extLst>
      <p:ext uri="{BB962C8B-B14F-4D97-AF65-F5344CB8AC3E}">
        <p14:creationId xmlns:p14="http://schemas.microsoft.com/office/powerpoint/2010/main" val="1398402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9BCBA-9F4A-4475-97FB-DD1C97818454}"/>
              </a:ext>
            </a:extLst>
          </p:cNvPr>
          <p:cNvSpPr>
            <a:spLocks noGrp="1"/>
          </p:cNvSpPr>
          <p:nvPr>
            <p:ph type="title"/>
          </p:nvPr>
        </p:nvSpPr>
        <p:spPr/>
        <p:txBody>
          <a:bodyPr/>
          <a:lstStyle/>
          <a:p>
            <a:r>
              <a:rPr lang="en-US" dirty="0"/>
              <a:t>Filled with God</a:t>
            </a:r>
          </a:p>
        </p:txBody>
      </p:sp>
      <p:sp>
        <p:nvSpPr>
          <p:cNvPr id="3" name="Content Placeholder 2">
            <a:extLst>
              <a:ext uri="{FF2B5EF4-FFF2-40B4-BE49-F238E27FC236}">
                <a16:creationId xmlns:a16="http://schemas.microsoft.com/office/drawing/2014/main" id="{64195E55-5DF5-43E2-86B6-392675C799C1}"/>
              </a:ext>
            </a:extLst>
          </p:cNvPr>
          <p:cNvSpPr>
            <a:spLocks noGrp="1"/>
          </p:cNvSpPr>
          <p:nvPr>
            <p:ph idx="1"/>
          </p:nvPr>
        </p:nvSpPr>
        <p:spPr/>
        <p:txBody>
          <a:bodyPr>
            <a:normAutofit/>
          </a:bodyPr>
          <a:lstStyle/>
          <a:p>
            <a:r>
              <a:rPr lang="en-US" sz="2400" b="1" dirty="0"/>
              <a:t>Ephesians 5:18 </a:t>
            </a:r>
            <a:r>
              <a:rPr lang="en-US" sz="2400" dirty="0">
                <a:solidFill>
                  <a:schemeClr val="accent2">
                    <a:lumMod val="50000"/>
                  </a:schemeClr>
                </a:solidFill>
              </a:rPr>
              <a:t>And do not get drunk with wine, for that is debauchery, but be filled with the Spirit, </a:t>
            </a:r>
          </a:p>
          <a:p>
            <a:r>
              <a:rPr lang="en-US" sz="2400" dirty="0"/>
              <a:t>To be filled is to be controlled.</a:t>
            </a:r>
            <a:br>
              <a:rPr lang="en-US" sz="2400" dirty="0"/>
            </a:br>
            <a:endParaRPr lang="en-US" sz="2400" dirty="0"/>
          </a:p>
        </p:txBody>
      </p:sp>
    </p:spTree>
    <p:extLst>
      <p:ext uri="{BB962C8B-B14F-4D97-AF65-F5344CB8AC3E}">
        <p14:creationId xmlns:p14="http://schemas.microsoft.com/office/powerpoint/2010/main" val="3688389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5DDDF-633E-4806-8CFD-5AA37A845114}"/>
              </a:ext>
            </a:extLst>
          </p:cNvPr>
          <p:cNvSpPr>
            <a:spLocks noGrp="1"/>
          </p:cNvSpPr>
          <p:nvPr>
            <p:ph type="title"/>
          </p:nvPr>
        </p:nvSpPr>
        <p:spPr/>
        <p:txBody>
          <a:bodyPr/>
          <a:lstStyle/>
          <a:p>
            <a:r>
              <a:rPr lang="en-US" dirty="0"/>
              <a:t>Abide…abide…abide</a:t>
            </a:r>
          </a:p>
        </p:txBody>
      </p:sp>
      <p:sp>
        <p:nvSpPr>
          <p:cNvPr id="3" name="Content Placeholder 2">
            <a:extLst>
              <a:ext uri="{FF2B5EF4-FFF2-40B4-BE49-F238E27FC236}">
                <a16:creationId xmlns:a16="http://schemas.microsoft.com/office/drawing/2014/main" id="{00E75D83-2C22-4E1B-8456-4FFF7A2B614D}"/>
              </a:ext>
            </a:extLst>
          </p:cNvPr>
          <p:cNvSpPr>
            <a:spLocks noGrp="1"/>
          </p:cNvSpPr>
          <p:nvPr>
            <p:ph idx="1"/>
          </p:nvPr>
        </p:nvSpPr>
        <p:spPr/>
        <p:txBody>
          <a:bodyPr>
            <a:normAutofit/>
          </a:bodyPr>
          <a:lstStyle/>
          <a:p>
            <a:r>
              <a:rPr lang="en-US" sz="2400" b="1" dirty="0"/>
              <a:t>John 15:4-9 </a:t>
            </a:r>
            <a:r>
              <a:rPr lang="en-US" sz="2400" baseline="30000" dirty="0">
                <a:solidFill>
                  <a:schemeClr val="accent2">
                    <a:lumMod val="50000"/>
                  </a:schemeClr>
                </a:solidFill>
              </a:rPr>
              <a:t>4 </a:t>
            </a:r>
            <a:r>
              <a:rPr lang="en-US" sz="2400" dirty="0">
                <a:solidFill>
                  <a:schemeClr val="accent2">
                    <a:lumMod val="50000"/>
                  </a:schemeClr>
                </a:solidFill>
              </a:rPr>
              <a:t> Abide in me, and I in you. As the branch cannot bear fruit by itself, unless it abides in the vine, neither can you, unless you abide in me. </a:t>
            </a:r>
            <a:r>
              <a:rPr lang="en-US" sz="2400" baseline="30000" dirty="0">
                <a:solidFill>
                  <a:schemeClr val="accent2">
                    <a:lumMod val="50000"/>
                  </a:schemeClr>
                </a:solidFill>
              </a:rPr>
              <a:t>5 </a:t>
            </a:r>
            <a:r>
              <a:rPr lang="en-US" sz="2400" dirty="0">
                <a:solidFill>
                  <a:schemeClr val="accent2">
                    <a:lumMod val="50000"/>
                  </a:schemeClr>
                </a:solidFill>
              </a:rPr>
              <a:t> I am the vine; you are the branches. Whoever abides in me and I in him, he it is that bears much fruit, for apart from me you can do nothing. </a:t>
            </a:r>
            <a:r>
              <a:rPr lang="en-US" sz="2400" baseline="30000" dirty="0">
                <a:solidFill>
                  <a:schemeClr val="accent2">
                    <a:lumMod val="50000"/>
                  </a:schemeClr>
                </a:solidFill>
              </a:rPr>
              <a:t>6 </a:t>
            </a:r>
            <a:r>
              <a:rPr lang="en-US" sz="2400" dirty="0">
                <a:solidFill>
                  <a:schemeClr val="accent2">
                    <a:lumMod val="50000"/>
                  </a:schemeClr>
                </a:solidFill>
              </a:rPr>
              <a:t> If anyone does not abide in me he is thrown away like a branch and withers; and the branches are gathered, thrown into the fire, and burned. </a:t>
            </a:r>
            <a:r>
              <a:rPr lang="en-US" sz="2400" baseline="30000" dirty="0">
                <a:solidFill>
                  <a:schemeClr val="accent2">
                    <a:lumMod val="50000"/>
                  </a:schemeClr>
                </a:solidFill>
              </a:rPr>
              <a:t>7 </a:t>
            </a:r>
            <a:r>
              <a:rPr lang="en-US" sz="2400" dirty="0">
                <a:solidFill>
                  <a:schemeClr val="accent2">
                    <a:lumMod val="50000"/>
                  </a:schemeClr>
                </a:solidFill>
              </a:rPr>
              <a:t> If you abide in me, and my words abide in you, ask whatever you wish, and it will be done for you. </a:t>
            </a:r>
            <a:r>
              <a:rPr lang="en-US" sz="2400" baseline="30000" dirty="0">
                <a:solidFill>
                  <a:schemeClr val="accent2">
                    <a:lumMod val="50000"/>
                  </a:schemeClr>
                </a:solidFill>
              </a:rPr>
              <a:t>8 </a:t>
            </a:r>
            <a:r>
              <a:rPr lang="en-US" sz="2400" dirty="0">
                <a:solidFill>
                  <a:schemeClr val="accent2">
                    <a:lumMod val="50000"/>
                  </a:schemeClr>
                </a:solidFill>
              </a:rPr>
              <a:t> By this my Father is glorified, that you bear much fruit and so prove to be my disciples. </a:t>
            </a:r>
            <a:r>
              <a:rPr lang="en-US" sz="2400" baseline="30000" dirty="0">
                <a:solidFill>
                  <a:schemeClr val="accent2">
                    <a:lumMod val="50000"/>
                  </a:schemeClr>
                </a:solidFill>
              </a:rPr>
              <a:t>9 </a:t>
            </a:r>
            <a:r>
              <a:rPr lang="en-US" sz="2400" dirty="0">
                <a:solidFill>
                  <a:schemeClr val="accent2">
                    <a:lumMod val="50000"/>
                  </a:schemeClr>
                </a:solidFill>
              </a:rPr>
              <a:t> As the Father has loved me, so have I loved you. Abide in my love. </a:t>
            </a:r>
          </a:p>
        </p:txBody>
      </p:sp>
    </p:spTree>
    <p:extLst>
      <p:ext uri="{BB962C8B-B14F-4D97-AF65-F5344CB8AC3E}">
        <p14:creationId xmlns:p14="http://schemas.microsoft.com/office/powerpoint/2010/main" val="105506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1E2E9-D30C-4AA2-8BC7-07C0C2B54B7C}"/>
              </a:ext>
            </a:extLst>
          </p:cNvPr>
          <p:cNvSpPr>
            <a:spLocks noGrp="1"/>
          </p:cNvSpPr>
          <p:nvPr>
            <p:ph type="title"/>
          </p:nvPr>
        </p:nvSpPr>
        <p:spPr/>
        <p:txBody>
          <a:bodyPr/>
          <a:lstStyle/>
          <a:p>
            <a:r>
              <a:rPr lang="en-US" dirty="0"/>
              <a:t>What do I do, when I fail to </a:t>
            </a:r>
            <a:br>
              <a:rPr lang="en-US" dirty="0"/>
            </a:br>
            <a:r>
              <a:rPr lang="en-US" dirty="0"/>
              <a:t>worship,  walk and be filled by God?</a:t>
            </a:r>
          </a:p>
        </p:txBody>
      </p:sp>
      <p:sp>
        <p:nvSpPr>
          <p:cNvPr id="3" name="Content Placeholder 2">
            <a:extLst>
              <a:ext uri="{FF2B5EF4-FFF2-40B4-BE49-F238E27FC236}">
                <a16:creationId xmlns:a16="http://schemas.microsoft.com/office/drawing/2014/main" id="{4A4F1649-7B7B-44EB-9E2A-F63BB7BEA3F9}"/>
              </a:ext>
            </a:extLst>
          </p:cNvPr>
          <p:cNvSpPr>
            <a:spLocks noGrp="1"/>
          </p:cNvSpPr>
          <p:nvPr>
            <p:ph idx="1"/>
          </p:nvPr>
        </p:nvSpPr>
        <p:spPr/>
        <p:txBody>
          <a:bodyPr>
            <a:normAutofit/>
          </a:bodyPr>
          <a:lstStyle/>
          <a:p>
            <a:r>
              <a:rPr lang="en-US" sz="2400" b="1" dirty="0"/>
              <a:t>1 John 1:9 </a:t>
            </a:r>
            <a:r>
              <a:rPr lang="en-US" sz="2400" dirty="0">
                <a:solidFill>
                  <a:schemeClr val="accent2">
                    <a:lumMod val="50000"/>
                  </a:schemeClr>
                </a:solidFill>
              </a:rPr>
              <a:t>If we confess our sins, he is faithful and just to forgive us our sins and to cleanse us from all unrighteousness. </a:t>
            </a:r>
          </a:p>
          <a:p>
            <a:r>
              <a:rPr lang="en-US" sz="2400" dirty="0"/>
              <a:t>Confession is done when we agree with God that what we have done it sin and express that truth to Him.</a:t>
            </a:r>
          </a:p>
          <a:p>
            <a:r>
              <a:rPr lang="en-US" sz="2400" dirty="0"/>
              <a:t>God is faithful.</a:t>
            </a:r>
          </a:p>
          <a:p>
            <a:r>
              <a:rPr lang="en-US" sz="2400" dirty="0"/>
              <a:t>God is just.</a:t>
            </a:r>
          </a:p>
          <a:p>
            <a:r>
              <a:rPr lang="en-US" sz="2400" dirty="0"/>
              <a:t>We will be forgiven and cleansed.</a:t>
            </a:r>
            <a:br>
              <a:rPr lang="en-US" sz="2400" dirty="0"/>
            </a:br>
            <a:endParaRPr lang="en-US" sz="2400" dirty="0"/>
          </a:p>
        </p:txBody>
      </p:sp>
    </p:spTree>
    <p:extLst>
      <p:ext uri="{BB962C8B-B14F-4D97-AF65-F5344CB8AC3E}">
        <p14:creationId xmlns:p14="http://schemas.microsoft.com/office/powerpoint/2010/main" val="4023159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Dividend">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TM03457464[[fn=Dividend]]</Template>
  <TotalTime>94</TotalTime>
  <Words>314</Words>
  <Application>Microsoft Office PowerPoint</Application>
  <PresentationFormat>Widescreen</PresentationFormat>
  <Paragraphs>38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Gill Sans MT</vt:lpstr>
      <vt:lpstr>Wingdings 2</vt:lpstr>
      <vt:lpstr>Dividend</vt:lpstr>
      <vt:lpstr>Bible Foundations Class</vt:lpstr>
      <vt:lpstr>Review…</vt:lpstr>
      <vt:lpstr>From ‘lost’ to ‘saved’…</vt:lpstr>
      <vt:lpstr>fellowship with God</vt:lpstr>
      <vt:lpstr>Worshiping God</vt:lpstr>
      <vt:lpstr>Walking with God</vt:lpstr>
      <vt:lpstr>Filled with God</vt:lpstr>
      <vt:lpstr>Abide…abide…abide</vt:lpstr>
      <vt:lpstr>What do I do, when I fail to  worship,  walk and be filled by God?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Bible Foundations Class</dc:title>
  <dc:creator>Jason McCray</dc:creator>
  <cp:lastModifiedBy>Jason McCray</cp:lastModifiedBy>
  <cp:revision>10</cp:revision>
  <dcterms:created xsi:type="dcterms:W3CDTF">2019-06-19T18:45:26Z</dcterms:created>
  <dcterms:modified xsi:type="dcterms:W3CDTF">2019-06-22T15:42:18Z</dcterms:modified>
</cp:coreProperties>
</file>